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183B7-5703-4DA8-8CA7-8D369C791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1BC75-949E-4784-802E-7E0539710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C9D91-E47B-42DA-967F-187D7C76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8E2E-1600-4E55-A4CC-707C2D161D77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EEAFC-CF54-42E6-AAD9-12EFDAD6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DD29D-8930-4FD9-8B63-4674FA18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086-951F-4BF0-8456-EDA77ADA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9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27E62-E3A3-4B11-81D2-A2DEF35F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366E6-28B2-4FB5-BF97-5C1853D02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874A2-DF56-4DFE-A53B-37CDF1F24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8E2E-1600-4E55-A4CC-707C2D161D77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F92EB-E6D9-408E-B979-D1E4C2C3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94C4F-C80D-4BCB-AF37-2BE6DB4C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086-951F-4BF0-8456-EDA77ADA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0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10E78C-8421-49CF-9A90-59CF26332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0E900-3A24-4D0B-8170-BF0103AB3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548DE-12B4-46B9-8EEA-9A5DB801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8E2E-1600-4E55-A4CC-707C2D161D77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D6645-33F0-421C-B9AC-7BFABFB8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3B787-1A46-4C11-9F4F-855E36E6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086-951F-4BF0-8456-EDA77ADA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0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498F-0FC0-4371-BB9A-639BB16B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E2C51-E1A3-4084-B908-6BE7DA022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ED23F-8596-4F58-B152-6AC4C560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8E2E-1600-4E55-A4CC-707C2D161D77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8AC34-901F-4B59-ABA8-3F6EA743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35E5E-FBF6-4875-9116-0A52A166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086-951F-4BF0-8456-EDA77ADA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6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24DB5-F400-46C0-B583-0CF86C03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7525A-F8F4-45B7-86FB-2FE3ECFD2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EA6C2-05C3-4A10-8757-9620C781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8E2E-1600-4E55-A4CC-707C2D161D77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9FFA5-0B03-476E-AC2E-C7B7DE0D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544A9-023A-4DB6-B713-3C19930A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086-951F-4BF0-8456-EDA77ADA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5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FE4DA-FF33-4C60-A10A-12A46A18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9B0E3-8987-4B23-83FB-83B1016BE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7072C-2F8E-4D79-BB03-CD45C997A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D5F04-46B4-463E-87BE-01D2E905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8E2E-1600-4E55-A4CC-707C2D161D77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B9CD7-D4E3-48F5-B3B2-1B0CF74C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9C5A1-604E-4E7E-B221-DF630F90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086-951F-4BF0-8456-EDA77ADA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418F-7DBB-40AA-A66D-0399BAA2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A8D9-CA90-4A6F-A6D0-4296DD66B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08752-BB17-4EE6-B787-54F718EDF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1F1FE-4D39-4290-A883-F70B4ABB0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44B61-32FC-4B32-B989-A18B943B4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CA1F1E-4857-4212-B067-48C5372D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8E2E-1600-4E55-A4CC-707C2D161D77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1DD491-2C92-4DF8-B18B-26555759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2624F-249A-437D-8254-5FEF1ED2E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086-951F-4BF0-8456-EDA77ADA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7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D380-FB2E-4810-B72B-F6E620B6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2AB89-52F8-4ED5-9F81-A3407143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8E2E-1600-4E55-A4CC-707C2D161D77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BEC6B-E0A5-4DDF-ACC0-A42483EB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CDBE0-B270-4004-8BD8-C3F3D502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086-951F-4BF0-8456-EDA77ADA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6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2EF2B-B1CD-4C02-B744-5B065E00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8E2E-1600-4E55-A4CC-707C2D161D77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16D9FF-01C5-4A0D-957C-F75659CA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231BE-28BF-4666-A1BE-B9A2F919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086-951F-4BF0-8456-EDA77ADA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9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CFFF-9CFA-4F4B-A0DD-4531EE9A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8DC16-E2BE-4989-841C-06CA3C62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BC3AF-5F41-4A72-804E-99A37C712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35944-9265-4271-9D4E-F5B5F3B2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8E2E-1600-4E55-A4CC-707C2D161D77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25A21-465E-45C8-8C35-1A3A7AAF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D0BF8-8762-47D0-B777-D1FE3B5E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086-951F-4BF0-8456-EDA77ADA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D30C-CCE9-45E6-A68B-F6F6FFA0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67163-B594-4610-A8BC-EA38CF8A7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0405A-8233-4F84-A392-D3DED538C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69462-370F-4983-81E8-58ABF335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8E2E-1600-4E55-A4CC-707C2D161D77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F3D45-13CD-470D-8AEB-43A37923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0B3AF-F50B-49AB-8FAB-B88E4922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0086-951F-4BF0-8456-EDA77ADA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0C282-73AE-4F67-8F93-7985B05C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0D4-7114-4741-90B4-394DC612D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05EBC-02FC-40A7-82EA-2D9B59123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8E2E-1600-4E55-A4CC-707C2D161D77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60BDF-7A14-440A-972D-A2FEF7041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D431A-6B5B-43D0-B882-012D425B5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0086-951F-4BF0-8456-EDA77ADAE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BF0E7-27A4-4BCD-8AB4-6603BAF516DB}"/>
              </a:ext>
            </a:extLst>
          </p:cNvPr>
          <p:cNvGrpSpPr/>
          <p:nvPr/>
        </p:nvGrpSpPr>
        <p:grpSpPr>
          <a:xfrm>
            <a:off x="1221581" y="962025"/>
            <a:ext cx="9748837" cy="5895975"/>
            <a:chOff x="481012" y="57150"/>
            <a:chExt cx="10829925" cy="68008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E4AAB1-7AAA-4316-AE4C-B33252886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012" y="57150"/>
              <a:ext cx="10829925" cy="6800850"/>
            </a:xfrm>
            <a:prstGeom prst="rect">
              <a:avLst/>
            </a:prstGeom>
          </p:spPr>
        </p:pic>
        <p:sp>
          <p:nvSpPr>
            <p:cNvPr id="5" name="Oval 217">
              <a:extLst>
                <a:ext uri="{FF2B5EF4-FFF2-40B4-BE49-F238E27FC236}">
                  <a16:creationId xmlns:a16="http://schemas.microsoft.com/office/drawing/2014/main" id="{6E785206-093D-4110-A8E4-96525FDF3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3812" y="3067137"/>
              <a:ext cx="854162" cy="404695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Objective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Boston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F2777D9-B9BB-4796-BBA8-351E9A764C1E}"/>
                </a:ext>
              </a:extLst>
            </p:cNvPr>
            <p:cNvGrpSpPr/>
            <p:nvPr/>
          </p:nvGrpSpPr>
          <p:grpSpPr>
            <a:xfrm>
              <a:off x="3613213" y="4678532"/>
              <a:ext cx="630314" cy="550416"/>
              <a:chOff x="3613213" y="4678532"/>
              <a:chExt cx="630314" cy="55041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1EC4D0C-9EAD-41EC-AF64-CC4A899F0A51}"/>
                  </a:ext>
                </a:extLst>
              </p:cNvPr>
              <p:cNvGrpSpPr/>
              <p:nvPr/>
            </p:nvGrpSpPr>
            <p:grpSpPr>
              <a:xfrm>
                <a:off x="3701987" y="4678532"/>
                <a:ext cx="301842" cy="550416"/>
                <a:chOff x="-648071" y="2681056"/>
                <a:chExt cx="310720" cy="896646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8EED559-3843-44D2-B0AB-5D97384BA108}"/>
                    </a:ext>
                  </a:extLst>
                </p:cNvPr>
                <p:cNvSpPr/>
                <p:nvPr/>
              </p:nvSpPr>
              <p:spPr>
                <a:xfrm>
                  <a:off x="-648069" y="2681056"/>
                  <a:ext cx="310718" cy="523783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0FE01DAC-C139-4A78-ADA6-478D49935D15}"/>
                    </a:ext>
                  </a:extLst>
                </p:cNvPr>
                <p:cNvSpPr/>
                <p:nvPr/>
              </p:nvSpPr>
              <p:spPr>
                <a:xfrm rot="10800000">
                  <a:off x="-648071" y="3204839"/>
                  <a:ext cx="310719" cy="372863"/>
                </a:xfrm>
                <a:prstGeom prst="triangle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5D9908-2579-4E89-8FF5-DC3F30F54E34}"/>
                  </a:ext>
                </a:extLst>
              </p:cNvPr>
              <p:cNvSpPr txBox="1"/>
              <p:nvPr/>
            </p:nvSpPr>
            <p:spPr>
              <a:xfrm>
                <a:off x="3613213" y="4692285"/>
                <a:ext cx="6303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VDO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96720A5-BBDB-497F-8CD7-871FEE94451E}"/>
                </a:ext>
              </a:extLst>
            </p:cNvPr>
            <p:cNvGrpSpPr/>
            <p:nvPr/>
          </p:nvGrpSpPr>
          <p:grpSpPr>
            <a:xfrm>
              <a:off x="9811306" y="5336959"/>
              <a:ext cx="630314" cy="550416"/>
              <a:chOff x="3613213" y="4678532"/>
              <a:chExt cx="630314" cy="55041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303425A-D661-46BE-855C-8DEE024CD34C}"/>
                  </a:ext>
                </a:extLst>
              </p:cNvPr>
              <p:cNvGrpSpPr/>
              <p:nvPr/>
            </p:nvGrpSpPr>
            <p:grpSpPr>
              <a:xfrm>
                <a:off x="3701987" y="4678532"/>
                <a:ext cx="301842" cy="550416"/>
                <a:chOff x="-648071" y="2681056"/>
                <a:chExt cx="310720" cy="896646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5BD7A97-2858-48BD-A8C1-4DBB568DB06E}"/>
                    </a:ext>
                  </a:extLst>
                </p:cNvPr>
                <p:cNvSpPr/>
                <p:nvPr/>
              </p:nvSpPr>
              <p:spPr>
                <a:xfrm>
                  <a:off x="-648069" y="2681056"/>
                  <a:ext cx="310718" cy="523783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8A17BBA0-115A-4961-B309-F9A911CF0BBB}"/>
                    </a:ext>
                  </a:extLst>
                </p:cNvPr>
                <p:cNvSpPr/>
                <p:nvPr/>
              </p:nvSpPr>
              <p:spPr>
                <a:xfrm rot="10800000">
                  <a:off x="-648071" y="3204839"/>
                  <a:ext cx="310719" cy="372863"/>
                </a:xfrm>
                <a:prstGeom prst="triangle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7BDB27-6900-4A53-B992-3594260D8D91}"/>
                  </a:ext>
                </a:extLst>
              </p:cNvPr>
              <p:cNvSpPr txBox="1"/>
              <p:nvPr/>
            </p:nvSpPr>
            <p:spPr>
              <a:xfrm>
                <a:off x="3613213" y="4692285"/>
                <a:ext cx="6303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  LU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201B28B-93C8-4038-99A7-74A3C94834FF}"/>
              </a:ext>
            </a:extLst>
          </p:cNvPr>
          <p:cNvSpPr txBox="1"/>
          <p:nvPr/>
        </p:nvSpPr>
        <p:spPr>
          <a:xfrm>
            <a:off x="2000250" y="0"/>
            <a:ext cx="8048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AO IRISH</a:t>
            </a:r>
          </a:p>
        </p:txBody>
      </p:sp>
    </p:spTree>
    <p:extLst>
      <p:ext uri="{BB962C8B-B14F-4D97-AF65-F5344CB8AC3E}">
        <p14:creationId xmlns:p14="http://schemas.microsoft.com/office/powerpoint/2010/main" val="32317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E6D2E1-12D0-492D-B370-EC3B018AB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125" y="1002867"/>
            <a:ext cx="5861749" cy="5855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8AA87D-35AF-4069-8D1F-AAB067479CCE}"/>
              </a:ext>
            </a:extLst>
          </p:cNvPr>
          <p:cNvSpPr txBox="1"/>
          <p:nvPr/>
        </p:nvSpPr>
        <p:spPr>
          <a:xfrm>
            <a:off x="2000250" y="0"/>
            <a:ext cx="8048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OBJ BOSTON</a:t>
            </a:r>
          </a:p>
        </p:txBody>
      </p:sp>
    </p:spTree>
    <p:extLst>
      <p:ext uri="{BB962C8B-B14F-4D97-AF65-F5344CB8AC3E}">
        <p14:creationId xmlns:p14="http://schemas.microsoft.com/office/powerpoint/2010/main" val="336178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70A4-DEC1-4046-852E-019F4906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B1472-F6DA-4C57-9771-49DD2E986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Enemy: SAPA forces occupied a new command post in AO Irish 48 hours ago IOT coordinate attacks on 1st Battalion.  Their intent is to disrupt further advances southward toward the Ariana/</a:t>
            </a:r>
            <a:r>
              <a:rPr lang="en-US" dirty="0" err="1"/>
              <a:t>Atropian</a:t>
            </a:r>
            <a:r>
              <a:rPr lang="en-US" dirty="0"/>
              <a:t> border to enable </a:t>
            </a:r>
            <a:r>
              <a:rPr lang="en-US" dirty="0" err="1"/>
              <a:t>Arianan</a:t>
            </a:r>
            <a:r>
              <a:rPr lang="en-US" dirty="0"/>
              <a:t> forces to reconsolidate for counterattack.  They will accomplish this by attacking sustainment formations and destroying critical infrastructure (roads, bridges, powerlines, </a:t>
            </a:r>
            <a:r>
              <a:rPr lang="en-US" dirty="0" err="1"/>
              <a:t>etc</a:t>
            </a:r>
            <a:r>
              <a:rPr lang="en-US" dirty="0"/>
              <a:t>).  The Command post consists of a small command and staff element (3-4 individuals), likely in the hard-stand structure, and a dismounted infantry squad in the vicinity for security.  In the past 48 hours, SAPA forces in AO Irish have been supported by 82 mm mortars.</a:t>
            </a:r>
          </a:p>
        </p:txBody>
      </p:sp>
    </p:spTree>
    <p:extLst>
      <p:ext uri="{BB962C8B-B14F-4D97-AF65-F5344CB8AC3E}">
        <p14:creationId xmlns:p14="http://schemas.microsoft.com/office/powerpoint/2010/main" val="193810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65F4-C757-402D-BEF2-1E16CA83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EB6F8-2814-4C11-ABED-05438E668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Task to subordinate unit: Your PLT, 1</a:t>
            </a:r>
            <a:r>
              <a:rPr lang="en-US" baseline="30000" dirty="0"/>
              <a:t>st</a:t>
            </a:r>
            <a:r>
              <a:rPr lang="en-US" dirty="0"/>
              <a:t> PLT, C Company, 1</a:t>
            </a:r>
            <a:r>
              <a:rPr lang="en-US" baseline="30000" dirty="0"/>
              <a:t>st</a:t>
            </a:r>
            <a:r>
              <a:rPr lang="en-US" dirty="0"/>
              <a:t> Cadet Battalion attacks to destroy SAPA command post IVO OBJ Boston NLT 1900 IOT neutralize enemy mission command capabilities in AO Irish.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 Co Headquarters transports 1</a:t>
            </a:r>
            <a:r>
              <a:rPr lang="en-US" baseline="30000" dirty="0"/>
              <a:t>st</a:t>
            </a:r>
            <a:r>
              <a:rPr lang="en-US" dirty="0"/>
              <a:t> Platoon to Vehicle Drop Off (VDO) point NLT 1500.  Ground convoy departs C Co assembly area NLT 1430.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PLT is first in priority of fires.  Plot and brief 2 60mm mortar targets and 1 81mm mortar target.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Collect orders, operations overlays, and signal operating instructions (SOI).  Destroy communications equipment and weapons on the OBJ prior to withdrawal.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Proceed to the linkup point south of OBJ Boston upon completion of the attack.  Linkup point is also the company ambulance exchange point (AXP)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1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E730-9305-4B35-9AF7-A874C983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811A-BF82-4EBF-97E4-B4ADA9C29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20 minutes, develop the following:</a:t>
            </a:r>
          </a:p>
          <a:p>
            <a:r>
              <a:rPr lang="en-US" dirty="0"/>
              <a:t>Route from the VDO to OBJ Boston</a:t>
            </a:r>
          </a:p>
          <a:p>
            <a:r>
              <a:rPr lang="en-US" dirty="0"/>
              <a:t>Scheme of maneuver for the attack.  Include:</a:t>
            </a:r>
          </a:p>
          <a:p>
            <a:pPr lvl="1"/>
            <a:r>
              <a:rPr lang="en-US" dirty="0"/>
              <a:t>Locations of all elements prior to initiating the attack.</a:t>
            </a:r>
          </a:p>
          <a:p>
            <a:pPr lvl="1"/>
            <a:r>
              <a:rPr lang="en-US" dirty="0"/>
              <a:t>Basic fire control measures.  How do you intend to control fires to maximize effects and mitigate fratricide (</a:t>
            </a:r>
            <a:r>
              <a:rPr lang="en-US" dirty="0" err="1"/>
              <a:t>ie</a:t>
            </a:r>
            <a:r>
              <a:rPr lang="en-US" dirty="0"/>
              <a:t>. Target Reference Points [TRPs], phase lines, restrictive fire lines,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Withdrawal plan</a:t>
            </a:r>
          </a:p>
          <a:p>
            <a:r>
              <a:rPr lang="en-US" dirty="0"/>
              <a:t>Scheme of fires. Include:</a:t>
            </a:r>
          </a:p>
          <a:p>
            <a:pPr lvl="1"/>
            <a:r>
              <a:rPr lang="en-US" dirty="0"/>
              <a:t>For each target- trigger/location/observer/delivery system/attack guidance/communications net.  (see Ranger Handbook pg. 3-9)</a:t>
            </a:r>
          </a:p>
        </p:txBody>
      </p:sp>
    </p:spTree>
    <p:extLst>
      <p:ext uri="{BB962C8B-B14F-4D97-AF65-F5344CB8AC3E}">
        <p14:creationId xmlns:p14="http://schemas.microsoft.com/office/powerpoint/2010/main" val="144546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372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MS PGothic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Situation</vt:lpstr>
      <vt:lpstr>Execution</vt:lpstr>
      <vt:lpstr>Outputs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Tetreau, Matthew J.</dc:creator>
  <cp:lastModifiedBy>Tetreau, Matthew J.</cp:lastModifiedBy>
  <cp:revision>11</cp:revision>
  <dcterms:created xsi:type="dcterms:W3CDTF">2020-06-16T04:20:23Z</dcterms:created>
  <dcterms:modified xsi:type="dcterms:W3CDTF">2020-06-20T00:10:21Z</dcterms:modified>
</cp:coreProperties>
</file>