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66" r:id="rId3"/>
    <p:sldId id="278" r:id="rId4"/>
    <p:sldId id="267" r:id="rId5"/>
    <p:sldId id="281" r:id="rId6"/>
    <p:sldId id="282" r:id="rId7"/>
    <p:sldId id="280"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2" autoAdjust="0"/>
    <p:restoredTop sz="94129" autoAdjust="0"/>
  </p:normalViewPr>
  <p:slideViewPr>
    <p:cSldViewPr snapToGrid="0">
      <p:cViewPr varScale="1">
        <p:scale>
          <a:sx n="66" d="100"/>
          <a:sy n="66" d="100"/>
        </p:scale>
        <p:origin x="16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F816BCF-51E4-459B-9CC2-6B6F8223E672}" type="datetimeFigureOut">
              <a:rPr lang="en-US" smtClean="0"/>
              <a:t>7/12/2017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24CB665-F000-4A07-97F4-C6588D5A5C6D}" type="slidenum">
              <a:rPr lang="en-US" smtClean="0"/>
              <a:t>‹#›</a:t>
            </a:fld>
            <a:endParaRPr lang="en-US"/>
          </a:p>
        </p:txBody>
      </p:sp>
    </p:spTree>
    <p:extLst>
      <p:ext uri="{BB962C8B-B14F-4D97-AF65-F5344CB8AC3E}">
        <p14:creationId xmlns:p14="http://schemas.microsoft.com/office/powerpoint/2010/main" val="2288424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F5D679-EC4F-4B32-8A7F-0B6A3F32B99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0322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the Things Only</a:t>
            </a:r>
            <a:r>
              <a:rPr lang="en-US" baseline="0" dirty="0" smtClean="0"/>
              <a:t> You Can Do:</a:t>
            </a:r>
          </a:p>
          <a:p>
            <a:endParaRPr lang="en-US" baseline="0" dirty="0" smtClean="0"/>
          </a:p>
          <a:p>
            <a:r>
              <a:rPr lang="en-US" baseline="0" dirty="0" smtClean="0"/>
              <a:t>CDR: </a:t>
            </a:r>
          </a:p>
          <a:p>
            <a:pPr marL="228600" indent="-228600">
              <a:buAutoNum type="arabicPeriod"/>
            </a:pPr>
            <a:r>
              <a:rPr lang="en-US" baseline="0" dirty="0" smtClean="0"/>
              <a:t>Set the emotional tone of the Company.</a:t>
            </a:r>
          </a:p>
          <a:p>
            <a:pPr marL="228600" indent="-228600">
              <a:buAutoNum type="arabicPeriod"/>
            </a:pPr>
            <a:r>
              <a:rPr lang="en-US" baseline="0" dirty="0" smtClean="0"/>
              <a:t>Keep us focused on our Vision &amp; Values.</a:t>
            </a:r>
          </a:p>
          <a:p>
            <a:pPr marL="228600" indent="-228600">
              <a:buAutoNum type="arabicPeriod"/>
            </a:pPr>
            <a:r>
              <a:rPr lang="en-US" baseline="0" dirty="0" smtClean="0"/>
              <a:t>Shape operations at the BN &amp; BDE-level.</a:t>
            </a:r>
          </a:p>
          <a:p>
            <a:pPr marL="228600" indent="-228600">
              <a:buAutoNum type="arabicPeriod"/>
            </a:pPr>
            <a:r>
              <a:rPr lang="en-US" baseline="0" dirty="0" smtClean="0"/>
              <a:t>Leader Development of our Officers.</a:t>
            </a:r>
          </a:p>
          <a:p>
            <a:pPr marL="228600" indent="-228600">
              <a:buAutoNum type="arabicPeriod"/>
            </a:pPr>
            <a:r>
              <a:rPr lang="en-US" baseline="0" dirty="0" smtClean="0"/>
              <a:t>Communicate &amp; Develop the Apache Brand – On the Warpath!</a:t>
            </a:r>
          </a:p>
          <a:p>
            <a:pPr marL="0" indent="0">
              <a:buNone/>
            </a:pPr>
            <a:endParaRPr lang="en-US" baseline="0" dirty="0"/>
          </a:p>
          <a:p>
            <a:pPr marL="0" indent="0">
              <a:buNone/>
            </a:pPr>
            <a:r>
              <a:rPr lang="en-US" baseline="0" dirty="0" smtClean="0"/>
              <a:t>The conversation after the script is where the greatest gains are found – talking with them grows me; Arts/ Social Sciences guy with a Criminal Justice LT and three STEM LTs.</a:t>
            </a:r>
          </a:p>
          <a:p>
            <a:pPr marL="0" indent="0">
              <a:buNone/>
            </a:pPr>
            <a:r>
              <a:rPr lang="en-US" baseline="0" dirty="0" smtClean="0"/>
              <a:t>Low cost, HIGH impact – all you need is curiosity, information, genuine care, and a white board w/ marker</a:t>
            </a:r>
          </a:p>
        </p:txBody>
      </p:sp>
      <p:sp>
        <p:nvSpPr>
          <p:cNvPr id="4" name="Slide Number Placeholder 3"/>
          <p:cNvSpPr>
            <a:spLocks noGrp="1"/>
          </p:cNvSpPr>
          <p:nvPr>
            <p:ph type="sldNum" sz="quarter" idx="10"/>
          </p:nvPr>
        </p:nvSpPr>
        <p:spPr/>
        <p:txBody>
          <a:bodyPr/>
          <a:lstStyle/>
          <a:p>
            <a:fld id="{124CB665-F000-4A07-97F4-C6588D5A5C6D}" type="slidenum">
              <a:rPr lang="en-US" smtClean="0"/>
              <a:t>5</a:t>
            </a:fld>
            <a:endParaRPr lang="en-US" dirty="0"/>
          </a:p>
        </p:txBody>
      </p:sp>
    </p:spTree>
    <p:extLst>
      <p:ext uri="{BB962C8B-B14F-4D97-AF65-F5344CB8AC3E}">
        <p14:creationId xmlns:p14="http://schemas.microsoft.com/office/powerpoint/2010/main" val="92945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19">
              <a:defRPr/>
            </a:pPr>
            <a:r>
              <a:rPr lang="en-US" dirty="0"/>
              <a:t> </a:t>
            </a:r>
          </a:p>
        </p:txBody>
      </p:sp>
      <p:sp>
        <p:nvSpPr>
          <p:cNvPr id="4" name="Slide Number Placeholder 3"/>
          <p:cNvSpPr>
            <a:spLocks noGrp="1"/>
          </p:cNvSpPr>
          <p:nvPr>
            <p:ph type="sldNum" sz="quarter" idx="10"/>
          </p:nvPr>
        </p:nvSpPr>
        <p:spPr/>
        <p:txBody>
          <a:bodyPr/>
          <a:lstStyle/>
          <a:p>
            <a:fld id="{A0F5D679-EC4F-4B32-8A7F-0B6A3F32B99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74986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0E0612-65ED-483B-A3A1-2BB5FC81E61D}"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7E289-6E21-4569-B6E4-C8092AA0495D}" type="slidenum">
              <a:rPr lang="en-US" smtClean="0"/>
              <a:t>‹#›</a:t>
            </a:fld>
            <a:endParaRPr lang="en-US"/>
          </a:p>
        </p:txBody>
      </p:sp>
    </p:spTree>
    <p:extLst>
      <p:ext uri="{BB962C8B-B14F-4D97-AF65-F5344CB8AC3E}">
        <p14:creationId xmlns:p14="http://schemas.microsoft.com/office/powerpoint/2010/main" val="1321709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0E0612-65ED-483B-A3A1-2BB5FC81E61D}"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7E289-6E21-4569-B6E4-C8092AA0495D}" type="slidenum">
              <a:rPr lang="en-US" smtClean="0"/>
              <a:t>‹#›</a:t>
            </a:fld>
            <a:endParaRPr lang="en-US"/>
          </a:p>
        </p:txBody>
      </p:sp>
    </p:spTree>
    <p:extLst>
      <p:ext uri="{BB962C8B-B14F-4D97-AF65-F5344CB8AC3E}">
        <p14:creationId xmlns:p14="http://schemas.microsoft.com/office/powerpoint/2010/main" val="2133316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0E0612-65ED-483B-A3A1-2BB5FC81E61D}"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7E289-6E21-4569-B6E4-C8092AA0495D}" type="slidenum">
              <a:rPr lang="en-US" smtClean="0"/>
              <a:t>‹#›</a:t>
            </a:fld>
            <a:endParaRPr lang="en-US"/>
          </a:p>
        </p:txBody>
      </p:sp>
    </p:spTree>
    <p:extLst>
      <p:ext uri="{BB962C8B-B14F-4D97-AF65-F5344CB8AC3E}">
        <p14:creationId xmlns:p14="http://schemas.microsoft.com/office/powerpoint/2010/main" val="3241434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2E41345-A6FD-437C-909F-7DB4A9CB14C6}" type="datetimeFigureOut">
              <a:rPr lang="en-US">
                <a:solidFill>
                  <a:prstClr val="black">
                    <a:tint val="75000"/>
                  </a:prstClr>
                </a:solidFill>
              </a:rPr>
              <a:pPr/>
              <a:t>7/12/2017</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A0F64B1E-244B-4DF1-8BC4-1B6B45C17B7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61719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42E41345-A6FD-437C-909F-7DB4A9CB14C6}" type="datetimeFigureOut">
              <a:rPr lang="en-US">
                <a:solidFill>
                  <a:prstClr val="black">
                    <a:tint val="75000"/>
                  </a:prstClr>
                </a:solidFill>
              </a:rPr>
              <a:pPr/>
              <a:t>7/12/2017</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A0F64B1E-244B-4DF1-8BC4-1B6B45C17B7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5031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7DC6A1DC-5943-48A9-8867-F1E2DC6AE533}" type="datetimeFigureOut">
              <a:rPr lang="en-US">
                <a:solidFill>
                  <a:prstClr val="black">
                    <a:tint val="75000"/>
                  </a:prstClr>
                </a:solidFill>
              </a:rPr>
              <a:pPr>
                <a:defRPr/>
              </a:pPr>
              <a:t>7/12/2017</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B00D3261-6534-435A-A61C-558E9FBBBD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500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0E0612-65ED-483B-A3A1-2BB5FC81E61D}"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7E289-6E21-4569-B6E4-C8092AA0495D}" type="slidenum">
              <a:rPr lang="en-US" smtClean="0"/>
              <a:t>‹#›</a:t>
            </a:fld>
            <a:endParaRPr lang="en-US"/>
          </a:p>
        </p:txBody>
      </p:sp>
    </p:spTree>
    <p:extLst>
      <p:ext uri="{BB962C8B-B14F-4D97-AF65-F5344CB8AC3E}">
        <p14:creationId xmlns:p14="http://schemas.microsoft.com/office/powerpoint/2010/main" val="124209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0E0612-65ED-483B-A3A1-2BB5FC81E61D}"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7E289-6E21-4569-B6E4-C8092AA0495D}" type="slidenum">
              <a:rPr lang="en-US" smtClean="0"/>
              <a:t>‹#›</a:t>
            </a:fld>
            <a:endParaRPr lang="en-US"/>
          </a:p>
        </p:txBody>
      </p:sp>
    </p:spTree>
    <p:extLst>
      <p:ext uri="{BB962C8B-B14F-4D97-AF65-F5344CB8AC3E}">
        <p14:creationId xmlns:p14="http://schemas.microsoft.com/office/powerpoint/2010/main" val="3117543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0E0612-65ED-483B-A3A1-2BB5FC81E61D}"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7E289-6E21-4569-B6E4-C8092AA0495D}" type="slidenum">
              <a:rPr lang="en-US" smtClean="0"/>
              <a:t>‹#›</a:t>
            </a:fld>
            <a:endParaRPr lang="en-US"/>
          </a:p>
        </p:txBody>
      </p:sp>
    </p:spTree>
    <p:extLst>
      <p:ext uri="{BB962C8B-B14F-4D97-AF65-F5344CB8AC3E}">
        <p14:creationId xmlns:p14="http://schemas.microsoft.com/office/powerpoint/2010/main" val="2381535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0E0612-65ED-483B-A3A1-2BB5FC81E61D}" type="datetimeFigureOut">
              <a:rPr lang="en-US" smtClean="0"/>
              <a:t>7/12/2017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97E289-6E21-4569-B6E4-C8092AA0495D}" type="slidenum">
              <a:rPr lang="en-US" smtClean="0"/>
              <a:t>‹#›</a:t>
            </a:fld>
            <a:endParaRPr lang="en-US"/>
          </a:p>
        </p:txBody>
      </p:sp>
    </p:spTree>
    <p:extLst>
      <p:ext uri="{BB962C8B-B14F-4D97-AF65-F5344CB8AC3E}">
        <p14:creationId xmlns:p14="http://schemas.microsoft.com/office/powerpoint/2010/main" val="1693411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0E0612-65ED-483B-A3A1-2BB5FC81E61D}" type="datetimeFigureOut">
              <a:rPr lang="en-US" smtClean="0"/>
              <a:t>7/12/2017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97E289-6E21-4569-B6E4-C8092AA0495D}" type="slidenum">
              <a:rPr lang="en-US" smtClean="0"/>
              <a:t>‹#›</a:t>
            </a:fld>
            <a:endParaRPr lang="en-US"/>
          </a:p>
        </p:txBody>
      </p:sp>
    </p:spTree>
    <p:extLst>
      <p:ext uri="{BB962C8B-B14F-4D97-AF65-F5344CB8AC3E}">
        <p14:creationId xmlns:p14="http://schemas.microsoft.com/office/powerpoint/2010/main" val="210655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E0612-65ED-483B-A3A1-2BB5FC81E61D}" type="datetimeFigureOut">
              <a:rPr lang="en-US" smtClean="0"/>
              <a:t>7/12/2017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97E289-6E21-4569-B6E4-C8092AA0495D}" type="slidenum">
              <a:rPr lang="en-US" smtClean="0"/>
              <a:t>‹#›</a:t>
            </a:fld>
            <a:endParaRPr lang="en-US"/>
          </a:p>
        </p:txBody>
      </p:sp>
    </p:spTree>
    <p:extLst>
      <p:ext uri="{BB962C8B-B14F-4D97-AF65-F5344CB8AC3E}">
        <p14:creationId xmlns:p14="http://schemas.microsoft.com/office/powerpoint/2010/main" val="210248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0E0612-65ED-483B-A3A1-2BB5FC81E61D}"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7E289-6E21-4569-B6E4-C8092AA0495D}" type="slidenum">
              <a:rPr lang="en-US" smtClean="0"/>
              <a:t>‹#›</a:t>
            </a:fld>
            <a:endParaRPr lang="en-US"/>
          </a:p>
        </p:txBody>
      </p:sp>
    </p:spTree>
    <p:extLst>
      <p:ext uri="{BB962C8B-B14F-4D97-AF65-F5344CB8AC3E}">
        <p14:creationId xmlns:p14="http://schemas.microsoft.com/office/powerpoint/2010/main" val="115860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0E0612-65ED-483B-A3A1-2BB5FC81E61D}"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7E289-6E21-4569-B6E4-C8092AA0495D}" type="slidenum">
              <a:rPr lang="en-US" smtClean="0"/>
              <a:t>‹#›</a:t>
            </a:fld>
            <a:endParaRPr lang="en-US"/>
          </a:p>
        </p:txBody>
      </p:sp>
    </p:spTree>
    <p:extLst>
      <p:ext uri="{BB962C8B-B14F-4D97-AF65-F5344CB8AC3E}">
        <p14:creationId xmlns:p14="http://schemas.microsoft.com/office/powerpoint/2010/main" val="30477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E0612-65ED-483B-A3A1-2BB5FC81E61D}" type="datetimeFigureOut">
              <a:rPr lang="en-US" smtClean="0"/>
              <a:t>7/12/2017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7E289-6E21-4569-B6E4-C8092AA0495D}" type="slidenum">
              <a:rPr lang="en-US" smtClean="0"/>
              <a:t>‹#›</a:t>
            </a:fld>
            <a:endParaRPr lang="en-US"/>
          </a:p>
        </p:txBody>
      </p:sp>
    </p:spTree>
    <p:extLst>
      <p:ext uri="{BB962C8B-B14F-4D97-AF65-F5344CB8AC3E}">
        <p14:creationId xmlns:p14="http://schemas.microsoft.com/office/powerpoint/2010/main" val="988144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831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9" name="Table 8"/>
          <p:cNvGraphicFramePr>
            <a:graphicFrameLocks noGrp="1"/>
          </p:cNvGraphicFramePr>
          <p:nvPr userDrawn="1">
            <p:extLst/>
          </p:nvPr>
        </p:nvGraphicFramePr>
        <p:xfrm>
          <a:off x="1" y="1136"/>
          <a:ext cx="9143999" cy="592137"/>
        </p:xfrm>
        <a:graphic>
          <a:graphicData uri="http://schemas.openxmlformats.org/drawingml/2006/table">
            <a:tbl>
              <a:tblPr firstRow="1" bandRow="1">
                <a:tableStyleId>{5C22544A-7EE6-4342-B048-85BDC9FD1C3A}</a:tableStyleId>
              </a:tblPr>
              <a:tblGrid>
                <a:gridCol w="854015"/>
                <a:gridCol w="1423359"/>
                <a:gridCol w="4571999"/>
                <a:gridCol w="1466490"/>
                <a:gridCol w="828136"/>
              </a:tblGrid>
              <a:tr h="592137">
                <a:tc>
                  <a:txBody>
                    <a:bodyPr/>
                    <a:lstStyle/>
                    <a:p>
                      <a:pPr algn="ct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solidFill>
                            <a:sysClr val="windowText" lastClr="000000"/>
                          </a:solidFill>
                          <a:latin typeface="Arial" pitchFamily="34" charset="0"/>
                          <a:cs typeface="Arial" pitchFamily="34" charset="0"/>
                        </a:rPr>
                        <a:t>1-2 SBCT</a:t>
                      </a:r>
                      <a:endParaRPr lang="en-US" sz="1100" dirty="0" smtClean="0">
                        <a:solidFill>
                          <a:sysClr val="windowText" lastClr="000000"/>
                        </a:solidFill>
                        <a:latin typeface="Arial" pitchFamily="34" charset="0"/>
                        <a:cs typeface="Arial" pitchFamily="34" charset="0"/>
                      </a:endParaRPr>
                    </a:p>
                    <a:p>
                      <a:pPr algn="ctr"/>
                      <a:r>
                        <a:rPr lang="en-US" sz="1100" dirty="0" smtClean="0">
                          <a:solidFill>
                            <a:sysClr val="windowText" lastClr="000000"/>
                          </a:solidFill>
                          <a:latin typeface="Arial" pitchFamily="34" charset="0"/>
                          <a:cs typeface="Arial" pitchFamily="34" charset="0"/>
                        </a:rPr>
                        <a:t>GHOST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dirty="0" smtClean="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Text Box 8"/>
          <p:cNvSpPr txBox="1">
            <a:spLocks noChangeArrowheads="1"/>
          </p:cNvSpPr>
          <p:nvPr userDrawn="1"/>
        </p:nvSpPr>
        <p:spPr bwMode="auto">
          <a:xfrm>
            <a:off x="2277836" y="9742"/>
            <a:ext cx="4572000" cy="169863"/>
          </a:xfrm>
          <a:prstGeom prst="rect">
            <a:avLst/>
          </a:prstGeom>
          <a:solidFill>
            <a:srgbClr val="00B050"/>
          </a:solidFill>
          <a:ln w="9525">
            <a:noFill/>
            <a:miter lim="800000"/>
            <a:headEnd/>
            <a:tailEnd/>
          </a:ln>
        </p:spPr>
        <p:txBody>
          <a:bodyPr lIns="0" tIns="0" rIns="0" bIns="0" anchor="ctr" anchorCtr="1">
            <a:spAutoFit/>
          </a:bodyPr>
          <a:lstStyle/>
          <a:p>
            <a:pPr algn="ctr">
              <a:defRPr/>
            </a:pPr>
            <a:r>
              <a:rPr lang="en-US" sz="1100" kern="0" dirty="0">
                <a:solidFill>
                  <a:sysClr val="window" lastClr="FFFFFF"/>
                </a:solidFill>
              </a:rPr>
              <a:t>UNCLASSIFIED</a:t>
            </a:r>
          </a:p>
        </p:txBody>
      </p:sp>
      <p:sp>
        <p:nvSpPr>
          <p:cNvPr id="11" name="TextBox 10"/>
          <p:cNvSpPr txBox="1"/>
          <p:nvPr userDrawn="1"/>
        </p:nvSpPr>
        <p:spPr>
          <a:xfrm>
            <a:off x="7152806" y="163875"/>
            <a:ext cx="865943" cy="276999"/>
          </a:xfrm>
          <a:prstGeom prst="rect">
            <a:avLst/>
          </a:prstGeom>
          <a:noFill/>
        </p:spPr>
        <p:txBody>
          <a:bodyPr wrap="none" rtlCol="0">
            <a:spAutoFit/>
          </a:bodyPr>
          <a:lstStyle/>
          <a:p>
            <a:r>
              <a:rPr lang="en-US" sz="1200" b="1" dirty="0">
                <a:solidFill>
                  <a:prstClr val="black"/>
                </a:solidFill>
                <a:latin typeface="Arial" panose="020B0604020202020204" pitchFamily="34" charset="0"/>
                <a:cs typeface="Arial" panose="020B0604020202020204" pitchFamily="34" charset="0"/>
              </a:rPr>
              <a:t>05AUG16</a:t>
            </a:r>
          </a:p>
        </p:txBody>
      </p:sp>
      <p:pic>
        <p:nvPicPr>
          <p:cNvPr id="12" name="Picture 6" descr="7th ID.png"/>
          <p:cNvPicPr>
            <a:picLocks noChangeAspect="1"/>
          </p:cNvPicPr>
          <p:nvPr userDrawn="1"/>
        </p:nvPicPr>
        <p:blipFill>
          <a:blip r:embed="rId5" cstate="print"/>
          <a:srcRect/>
          <a:stretch>
            <a:fillRect/>
          </a:stretch>
        </p:blipFill>
        <p:spPr bwMode="auto">
          <a:xfrm>
            <a:off x="185058" y="82097"/>
            <a:ext cx="440872" cy="433204"/>
          </a:xfrm>
          <a:prstGeom prst="rect">
            <a:avLst/>
          </a:prstGeom>
          <a:noFill/>
          <a:ln w="9525">
            <a:noFill/>
            <a:miter lim="800000"/>
            <a:headEnd/>
            <a:tailEnd/>
          </a:ln>
        </p:spPr>
      </p:pic>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534400" y="-10099"/>
            <a:ext cx="411162" cy="557732"/>
          </a:xfrm>
          <a:prstGeom prst="rect">
            <a:avLst/>
          </a:prstGeom>
        </p:spPr>
      </p:pic>
    </p:spTree>
    <p:extLst>
      <p:ext uri="{BB962C8B-B14F-4D97-AF65-F5344CB8AC3E}">
        <p14:creationId xmlns:p14="http://schemas.microsoft.com/office/powerpoint/2010/main" val="2626460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combinedarmscenter.army.mil/orgs/JBLM/ldrdev/SitePages/LDT.aspx"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0609" y="5908082"/>
            <a:ext cx="3071162" cy="646331"/>
          </a:xfrm>
          <a:prstGeom prst="rect">
            <a:avLst/>
          </a:prstGeom>
          <a:noFill/>
        </p:spPr>
        <p:txBody>
          <a:bodyPr wrap="none" rtlCol="0">
            <a:spAutoFit/>
          </a:bodyPr>
          <a:lstStyle/>
          <a:p>
            <a:pPr algn="ctr"/>
            <a:r>
              <a:rPr lang="en-US" b="1" dirty="0" smtClean="0"/>
              <a:t>CPT THOMAS E. MEYER</a:t>
            </a:r>
          </a:p>
          <a:p>
            <a:pPr algn="ctr"/>
            <a:r>
              <a:rPr lang="en-US" b="1" dirty="0" smtClean="0"/>
              <a:t>1SG ANDREW F. HUTZENBILER</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73" y="887925"/>
            <a:ext cx="4102964" cy="412125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577" y="2178747"/>
            <a:ext cx="5305051" cy="3729335"/>
          </a:xfrm>
          <a:prstGeom prst="rect">
            <a:avLst/>
          </a:prstGeom>
        </p:spPr>
      </p:pic>
      <p:sp>
        <p:nvSpPr>
          <p:cNvPr id="6" name="TextBox 5"/>
          <p:cNvSpPr txBox="1"/>
          <p:nvPr/>
        </p:nvSpPr>
        <p:spPr>
          <a:xfrm>
            <a:off x="2235608" y="163347"/>
            <a:ext cx="4661854" cy="392415"/>
          </a:xfrm>
          <a:prstGeom prst="rect">
            <a:avLst/>
          </a:prstGeom>
          <a:noFill/>
        </p:spPr>
        <p:txBody>
          <a:bodyPr wrap="none" rtlCol="0">
            <a:spAutoFit/>
          </a:bodyPr>
          <a:lstStyle/>
          <a:p>
            <a:pPr algn="ctr"/>
            <a:r>
              <a:rPr lang="en-US" sz="1950" b="1" dirty="0" smtClean="0">
                <a:solidFill>
                  <a:prstClr val="black"/>
                </a:solidFill>
                <a:latin typeface=" Arial"/>
              </a:rPr>
              <a:t>Apache Leader Development Process</a:t>
            </a:r>
            <a:endParaRPr lang="en-US" sz="1950" b="1" dirty="0">
              <a:solidFill>
                <a:srgbClr val="FF0000"/>
              </a:solidFill>
              <a:latin typeface=" Arial"/>
              <a:cs typeface="Arial" pitchFamily="34" charset="0"/>
            </a:endParaRPr>
          </a:p>
        </p:txBody>
      </p:sp>
    </p:spTree>
    <p:extLst>
      <p:ext uri="{BB962C8B-B14F-4D97-AF65-F5344CB8AC3E}">
        <p14:creationId xmlns:p14="http://schemas.microsoft.com/office/powerpoint/2010/main" val="1276231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042870" y="294219"/>
            <a:ext cx="5058259" cy="1805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eaLnBrk="0" fontAlgn="base" hangingPunct="0">
              <a:spcBef>
                <a:spcPct val="0"/>
              </a:spcBef>
              <a:spcAft>
                <a:spcPct val="0"/>
              </a:spcAft>
            </a:pPr>
            <a:r>
              <a:rPr lang="en-US" sz="1100" b="1" u="sng" dirty="0" smtClean="0">
                <a:solidFill>
                  <a:schemeClr val="tx1"/>
                </a:solidFill>
                <a:effectLst>
                  <a:outerShdw blurRad="38100" dist="38100" dir="2700000" algn="tl">
                    <a:srgbClr val="000000">
                      <a:alpha val="43137"/>
                    </a:srgbClr>
                  </a:outerShdw>
                </a:effectLst>
                <a:latin typeface=" Arial"/>
              </a:rPr>
              <a:t>Education/ Institutional Domain</a:t>
            </a:r>
            <a:r>
              <a:rPr lang="en-US" sz="1100" dirty="0" smtClean="0">
                <a:solidFill>
                  <a:schemeClr val="tx1"/>
                </a:solidFill>
                <a:latin typeface=" Arial"/>
              </a:rPr>
              <a:t> </a:t>
            </a:r>
          </a:p>
          <a:p>
            <a:pPr algn="ctr" defTabSz="912813" eaLnBrk="0" fontAlgn="base" hangingPunct="0">
              <a:spcBef>
                <a:spcPct val="0"/>
              </a:spcBef>
              <a:spcAft>
                <a:spcPct val="0"/>
              </a:spcAft>
            </a:pPr>
            <a:r>
              <a:rPr lang="en-US" sz="1100" i="1" dirty="0" smtClean="0">
                <a:solidFill>
                  <a:schemeClr val="tx1"/>
                </a:solidFill>
                <a:latin typeface=" Arial"/>
              </a:rPr>
              <a:t>We are mentally/ intellectually prepared.</a:t>
            </a:r>
          </a:p>
          <a:p>
            <a:pPr algn="ctr" defTabSz="912813" eaLnBrk="0" fontAlgn="base" hangingPunct="0">
              <a:spcBef>
                <a:spcPct val="0"/>
              </a:spcBef>
              <a:spcAft>
                <a:spcPct val="0"/>
              </a:spcAft>
            </a:pPr>
            <a:endParaRPr lang="en-US" sz="1100" i="1" dirty="0" smtClean="0">
              <a:solidFill>
                <a:schemeClr val="tx1"/>
              </a:solidFill>
              <a:latin typeface=" Arial"/>
            </a:endParaRPr>
          </a:p>
          <a:p>
            <a:pPr algn="ctr" defTabSz="912813" eaLnBrk="0" fontAlgn="base" hangingPunct="0">
              <a:spcBef>
                <a:spcPct val="0"/>
              </a:spcBef>
              <a:spcAft>
                <a:spcPct val="0"/>
              </a:spcAft>
            </a:pPr>
            <a:r>
              <a:rPr lang="en-US" sz="1100" dirty="0" smtClean="0">
                <a:solidFill>
                  <a:prstClr val="black"/>
                </a:solidFill>
                <a:effectLst>
                  <a:glow rad="101600">
                    <a:schemeClr val="bg1">
                      <a:alpha val="60000"/>
                    </a:schemeClr>
                  </a:glow>
                </a:effectLst>
                <a:latin typeface=" Arial"/>
              </a:rPr>
              <a:t>Providing our leaders </a:t>
            </a:r>
            <a:r>
              <a:rPr lang="en-US" sz="1100" dirty="0">
                <a:solidFill>
                  <a:prstClr val="black"/>
                </a:solidFill>
                <a:effectLst>
                  <a:glow rad="101600">
                    <a:schemeClr val="bg1">
                      <a:alpha val="60000"/>
                    </a:schemeClr>
                  </a:glow>
                </a:effectLst>
                <a:latin typeface=" Arial"/>
              </a:rPr>
              <a:t>the opportunity to attend Army centers and schools that provide functional training and professional education. </a:t>
            </a:r>
            <a:r>
              <a:rPr lang="en-US" sz="1100" dirty="0" smtClean="0">
                <a:solidFill>
                  <a:prstClr val="black"/>
                </a:solidFill>
                <a:effectLst>
                  <a:glow rad="101600">
                    <a:schemeClr val="bg1">
                      <a:alpha val="60000"/>
                    </a:schemeClr>
                  </a:glow>
                </a:effectLst>
                <a:latin typeface=" Arial"/>
              </a:rPr>
              <a:t>Reinforcing operational </a:t>
            </a:r>
            <a:r>
              <a:rPr lang="en-US" sz="1100" dirty="0">
                <a:solidFill>
                  <a:prstClr val="black"/>
                </a:solidFill>
                <a:effectLst>
                  <a:glow rad="101600">
                    <a:schemeClr val="bg1">
                      <a:alpha val="60000"/>
                    </a:schemeClr>
                  </a:glow>
                </a:effectLst>
                <a:latin typeface=" Arial"/>
              </a:rPr>
              <a:t>domain skills as part of their leadership development; specifically in the areas that reinforce situational awareness, resilience, and comprehensive fitness</a:t>
            </a:r>
            <a:r>
              <a:rPr lang="en-US" sz="1100" dirty="0" smtClean="0">
                <a:solidFill>
                  <a:prstClr val="black"/>
                </a:solidFill>
                <a:effectLst>
                  <a:glow rad="101600">
                    <a:schemeClr val="bg1">
                      <a:alpha val="60000"/>
                    </a:schemeClr>
                  </a:glow>
                </a:effectLst>
                <a:latin typeface=" Arial"/>
              </a:rPr>
              <a:t>.</a:t>
            </a:r>
            <a:r>
              <a:rPr lang="en-US" sz="1100" dirty="0" smtClean="0">
                <a:solidFill>
                  <a:schemeClr val="tx1"/>
                </a:solidFill>
                <a:latin typeface=" Arial"/>
              </a:rPr>
              <a:t> </a:t>
            </a:r>
            <a:endParaRPr lang="en-US" sz="1100" dirty="0">
              <a:solidFill>
                <a:schemeClr val="tx1"/>
              </a:solidFill>
              <a:latin typeface=" Arial"/>
            </a:endParaRPr>
          </a:p>
        </p:txBody>
      </p:sp>
      <p:sp>
        <p:nvSpPr>
          <p:cNvPr id="32" name="Rectangle 31"/>
          <p:cNvSpPr/>
          <p:nvPr/>
        </p:nvSpPr>
        <p:spPr>
          <a:xfrm>
            <a:off x="0" y="1955250"/>
            <a:ext cx="2499142" cy="1805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eaLnBrk="0" fontAlgn="base" hangingPunct="0">
              <a:spcBef>
                <a:spcPct val="0"/>
              </a:spcBef>
              <a:spcAft>
                <a:spcPct val="0"/>
              </a:spcAft>
            </a:pPr>
            <a:r>
              <a:rPr lang="en-US" sz="1100" b="1" u="sng" dirty="0" smtClean="0">
                <a:solidFill>
                  <a:prstClr val="black"/>
                </a:solidFill>
                <a:effectLst>
                  <a:glow rad="101600">
                    <a:schemeClr val="bg1">
                      <a:alpha val="60000"/>
                    </a:schemeClr>
                  </a:glow>
                  <a:outerShdw blurRad="38100" dist="38100" dir="2700000" algn="tl">
                    <a:srgbClr val="000000">
                      <a:alpha val="43137"/>
                    </a:srgbClr>
                  </a:outerShdw>
                </a:effectLst>
                <a:latin typeface=" Arial"/>
              </a:rPr>
              <a:t>Training/ Operational Domain</a:t>
            </a:r>
          </a:p>
          <a:p>
            <a:pPr algn="ctr" defTabSz="912813" eaLnBrk="0" fontAlgn="base" hangingPunct="0">
              <a:spcBef>
                <a:spcPct val="0"/>
              </a:spcBef>
              <a:spcAft>
                <a:spcPct val="0"/>
              </a:spcAft>
            </a:pPr>
            <a:r>
              <a:rPr lang="en-US" sz="1100" i="1" dirty="0" smtClean="0">
                <a:solidFill>
                  <a:prstClr val="black"/>
                </a:solidFill>
                <a:effectLst>
                  <a:glow rad="101600">
                    <a:schemeClr val="bg1">
                      <a:alpha val="60000"/>
                    </a:schemeClr>
                  </a:glow>
                </a:effectLst>
                <a:latin typeface=" Arial"/>
              </a:rPr>
              <a:t>Training keeps our tomahawks scoured.</a:t>
            </a:r>
          </a:p>
          <a:p>
            <a:pPr algn="ctr" defTabSz="912813" eaLnBrk="0" fontAlgn="base" hangingPunct="0">
              <a:spcBef>
                <a:spcPct val="0"/>
              </a:spcBef>
              <a:spcAft>
                <a:spcPct val="0"/>
              </a:spcAft>
            </a:pPr>
            <a:endParaRPr lang="en-US" sz="1100" i="1" dirty="0">
              <a:solidFill>
                <a:prstClr val="black"/>
              </a:solidFill>
              <a:effectLst>
                <a:glow rad="101600">
                  <a:schemeClr val="bg1">
                    <a:alpha val="60000"/>
                  </a:schemeClr>
                </a:glow>
              </a:effectLst>
              <a:latin typeface=" Arial"/>
            </a:endParaRPr>
          </a:p>
          <a:p>
            <a:pPr algn="ctr" defTabSz="912813" eaLnBrk="0" fontAlgn="base" hangingPunct="0">
              <a:spcBef>
                <a:spcPct val="0"/>
              </a:spcBef>
              <a:spcAft>
                <a:spcPct val="0"/>
              </a:spcAft>
            </a:pPr>
            <a:r>
              <a:rPr lang="en-US" sz="1100" dirty="0" smtClean="0">
                <a:solidFill>
                  <a:prstClr val="black"/>
                </a:solidFill>
                <a:effectLst>
                  <a:glow rad="101600">
                    <a:schemeClr val="bg1">
                      <a:alpha val="60000"/>
                    </a:schemeClr>
                  </a:glow>
                </a:effectLst>
                <a:latin typeface=" Arial"/>
              </a:rPr>
              <a:t>This </a:t>
            </a:r>
            <a:r>
              <a:rPr lang="en-US" sz="1100" dirty="0">
                <a:solidFill>
                  <a:prstClr val="black"/>
                </a:solidFill>
                <a:effectLst>
                  <a:glow rad="101600">
                    <a:schemeClr val="bg1">
                      <a:alpha val="60000"/>
                    </a:schemeClr>
                  </a:glow>
                </a:effectLst>
                <a:latin typeface=" Arial"/>
              </a:rPr>
              <a:t>is where leaders do the bulk of their development encompassing training and education. Junior leaders will achieve technical and tactical competence, operational leadership, and strategic impacts. </a:t>
            </a:r>
          </a:p>
        </p:txBody>
      </p:sp>
      <p:sp>
        <p:nvSpPr>
          <p:cNvPr id="33" name="Right Arrow 32"/>
          <p:cNvSpPr/>
          <p:nvPr/>
        </p:nvSpPr>
        <p:spPr>
          <a:xfrm rot="16200000">
            <a:off x="4304431" y="1862036"/>
            <a:ext cx="535136" cy="457200"/>
          </a:xfrm>
          <a:prstGeom prst="rightArrow">
            <a:avLst/>
          </a:prstGeom>
          <a:solidFill>
            <a:srgbClr val="FF0000"/>
          </a:solidFill>
          <a:ln>
            <a:noFill/>
          </a:ln>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eaLnBrk="0" fontAlgn="base" hangingPunct="0">
              <a:spcBef>
                <a:spcPct val="0"/>
              </a:spcBef>
              <a:spcAft>
                <a:spcPct val="0"/>
              </a:spcAft>
            </a:pPr>
            <a:endParaRPr lang="en-US" sz="1400" dirty="0">
              <a:solidFill>
                <a:prstClr val="black"/>
              </a:solidFill>
            </a:endParaRPr>
          </a:p>
        </p:txBody>
      </p:sp>
      <p:sp>
        <p:nvSpPr>
          <p:cNvPr id="34" name="Right Arrow 33"/>
          <p:cNvSpPr/>
          <p:nvPr/>
        </p:nvSpPr>
        <p:spPr>
          <a:xfrm rot="10800000">
            <a:off x="2478740" y="2741280"/>
            <a:ext cx="760406" cy="457200"/>
          </a:xfrm>
          <a:prstGeom prst="rightArrow">
            <a:avLst/>
          </a:prstGeom>
          <a:solidFill>
            <a:srgbClr val="FF0000"/>
          </a:solidFill>
          <a:ln>
            <a:noFill/>
          </a:ln>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eaLnBrk="0" fontAlgn="base" hangingPunct="0">
              <a:spcBef>
                <a:spcPct val="0"/>
              </a:spcBef>
              <a:spcAft>
                <a:spcPct val="0"/>
              </a:spcAft>
            </a:pPr>
            <a:endParaRPr lang="en-US" sz="1400" dirty="0">
              <a:solidFill>
                <a:prstClr val="black"/>
              </a:solidFill>
            </a:endParaRPr>
          </a:p>
        </p:txBody>
      </p:sp>
      <p:sp>
        <p:nvSpPr>
          <p:cNvPr id="35" name="Bent Arrow 34"/>
          <p:cNvSpPr/>
          <p:nvPr/>
        </p:nvSpPr>
        <p:spPr>
          <a:xfrm rot="16200000" flipV="1">
            <a:off x="5444497" y="3313622"/>
            <a:ext cx="885561" cy="1600199"/>
          </a:xfrm>
          <a:prstGeom prst="bentArrow">
            <a:avLst>
              <a:gd name="adj1" fmla="val 30555"/>
              <a:gd name="adj2" fmla="val 22619"/>
              <a:gd name="adj3" fmla="val 26984"/>
              <a:gd name="adj4" fmla="val 43750"/>
            </a:avLst>
          </a:prstGeom>
          <a:solidFill>
            <a:srgbClr val="FF0000"/>
          </a:solidFill>
          <a:ln>
            <a:noFill/>
          </a:ln>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eaLnBrk="0" fontAlgn="base" hangingPunct="0">
              <a:spcBef>
                <a:spcPct val="0"/>
              </a:spcBef>
              <a:spcAft>
                <a:spcPct val="0"/>
              </a:spcAft>
            </a:pPr>
            <a:endParaRPr lang="en-US" sz="1400" dirty="0">
              <a:solidFill>
                <a:prstClr val="black"/>
              </a:solidFill>
            </a:endParaRPr>
          </a:p>
        </p:txBody>
      </p:sp>
      <p:sp>
        <p:nvSpPr>
          <p:cNvPr id="36" name="Rectangle 35"/>
          <p:cNvSpPr/>
          <p:nvPr/>
        </p:nvSpPr>
        <p:spPr>
          <a:xfrm>
            <a:off x="6223386" y="1955250"/>
            <a:ext cx="2920614" cy="1785104"/>
          </a:xfrm>
          <a:prstGeom prst="rect">
            <a:avLst/>
          </a:prstGeom>
        </p:spPr>
        <p:txBody>
          <a:bodyPr wrap="square">
            <a:spAutoFit/>
          </a:bodyPr>
          <a:lstStyle/>
          <a:p>
            <a:pPr algn="ctr" defTabSz="912813" eaLnBrk="0" fontAlgn="base" hangingPunct="0">
              <a:spcBef>
                <a:spcPct val="0"/>
              </a:spcBef>
              <a:spcAft>
                <a:spcPct val="0"/>
              </a:spcAft>
            </a:pPr>
            <a:r>
              <a:rPr lang="en-US" sz="1100" b="1" u="sng" dirty="0" smtClean="0">
                <a:solidFill>
                  <a:prstClr val="black"/>
                </a:solidFill>
                <a:effectLst>
                  <a:glow rad="101600">
                    <a:schemeClr val="bg1">
                      <a:alpha val="60000"/>
                    </a:schemeClr>
                  </a:glow>
                  <a:outerShdw blurRad="38100" dist="38100" dir="2700000" algn="tl">
                    <a:srgbClr val="000000">
                      <a:alpha val="43137"/>
                    </a:srgbClr>
                  </a:outerShdw>
                </a:effectLst>
                <a:latin typeface=" Arial"/>
              </a:rPr>
              <a:t>Experience/ Self-Development Domain</a:t>
            </a:r>
            <a:endParaRPr lang="en-US" sz="1100" b="1" u="sng" dirty="0">
              <a:solidFill>
                <a:prstClr val="black"/>
              </a:solidFill>
              <a:effectLst>
                <a:glow rad="101600">
                  <a:schemeClr val="bg1">
                    <a:alpha val="60000"/>
                  </a:schemeClr>
                </a:glow>
                <a:outerShdw blurRad="38100" dist="38100" dir="2700000" algn="tl">
                  <a:srgbClr val="000000">
                    <a:alpha val="43137"/>
                  </a:srgbClr>
                </a:outerShdw>
              </a:effectLst>
              <a:latin typeface=" Arial"/>
            </a:endParaRPr>
          </a:p>
          <a:p>
            <a:pPr algn="ctr" defTabSz="912813" eaLnBrk="0" fontAlgn="base" hangingPunct="0">
              <a:spcBef>
                <a:spcPct val="0"/>
              </a:spcBef>
              <a:spcAft>
                <a:spcPct val="0"/>
              </a:spcAft>
            </a:pPr>
            <a:r>
              <a:rPr lang="en-US" sz="1100" i="1" dirty="0" smtClean="0">
                <a:solidFill>
                  <a:prstClr val="black"/>
                </a:solidFill>
                <a:effectLst>
                  <a:glow rad="101600">
                    <a:schemeClr val="bg1">
                      <a:alpha val="60000"/>
                    </a:schemeClr>
                  </a:glow>
                </a:effectLst>
                <a:latin typeface=" Arial"/>
              </a:rPr>
              <a:t>The braids represent our wisdom through experience. </a:t>
            </a:r>
          </a:p>
          <a:p>
            <a:pPr algn="ctr" defTabSz="912813" eaLnBrk="0" fontAlgn="base" hangingPunct="0">
              <a:spcBef>
                <a:spcPct val="0"/>
              </a:spcBef>
              <a:spcAft>
                <a:spcPct val="0"/>
              </a:spcAft>
            </a:pPr>
            <a:endParaRPr lang="en-US" sz="1100" i="1" dirty="0" smtClean="0">
              <a:solidFill>
                <a:prstClr val="black"/>
              </a:solidFill>
              <a:effectLst>
                <a:glow rad="101600">
                  <a:schemeClr val="bg1">
                    <a:alpha val="60000"/>
                  </a:schemeClr>
                </a:glow>
              </a:effectLst>
              <a:latin typeface=" Arial"/>
            </a:endParaRPr>
          </a:p>
          <a:p>
            <a:pPr algn="ctr" defTabSz="912813" eaLnBrk="0" fontAlgn="base" hangingPunct="0">
              <a:spcBef>
                <a:spcPct val="0"/>
              </a:spcBef>
              <a:spcAft>
                <a:spcPct val="0"/>
              </a:spcAft>
            </a:pPr>
            <a:r>
              <a:rPr lang="en-US" sz="1100" dirty="0" smtClean="0">
                <a:solidFill>
                  <a:prstClr val="black"/>
                </a:solidFill>
                <a:effectLst>
                  <a:glow rad="101600">
                    <a:schemeClr val="bg1">
                      <a:alpha val="60000"/>
                    </a:schemeClr>
                  </a:glow>
                </a:effectLst>
                <a:latin typeface=" Arial"/>
              </a:rPr>
              <a:t>Within </a:t>
            </a:r>
            <a:r>
              <a:rPr lang="en-US" sz="1100" dirty="0">
                <a:solidFill>
                  <a:prstClr val="black"/>
                </a:solidFill>
                <a:effectLst>
                  <a:glow rad="101600">
                    <a:schemeClr val="bg1">
                      <a:alpha val="60000"/>
                    </a:schemeClr>
                  </a:glow>
                </a:effectLst>
                <a:latin typeface=" Arial"/>
              </a:rPr>
              <a:t>the Individual Domain we will challenge our leaders by sparking interest in self-development and providing them interesting mechanisms  and resources through the MTC LT&amp;D that facilitate personal and professional growth. </a:t>
            </a:r>
          </a:p>
        </p:txBody>
      </p:sp>
      <p:grpSp>
        <p:nvGrpSpPr>
          <p:cNvPr id="31" name="Group 30"/>
          <p:cNvGrpSpPr/>
          <p:nvPr/>
        </p:nvGrpSpPr>
        <p:grpSpPr>
          <a:xfrm>
            <a:off x="2955413" y="2304369"/>
            <a:ext cx="3233174" cy="2345114"/>
            <a:chOff x="1911187" y="1157503"/>
            <a:chExt cx="5305051" cy="3729335"/>
          </a:xfrm>
        </p:grpSpPr>
        <p:sp>
          <p:nvSpPr>
            <p:cNvPr id="6" name="Oval 5"/>
            <p:cNvSpPr/>
            <p:nvPr/>
          </p:nvSpPr>
          <p:spPr>
            <a:xfrm>
              <a:off x="3920533" y="1248849"/>
              <a:ext cx="1286360" cy="557939"/>
            </a:xfrm>
            <a:prstGeom prst="ellipse">
              <a:avLst/>
            </a:prstGeom>
            <a:noFill/>
            <a:ln>
              <a:solidFill>
                <a:srgbClr val="FF0000"/>
              </a:solidFill>
            </a:ln>
            <a:effectLst>
              <a:glow rad="393700">
                <a:schemeClr val="accent2">
                  <a:satMod val="175000"/>
                  <a:alpha val="4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968285" y="2138766"/>
              <a:ext cx="1100379" cy="945397"/>
            </a:xfrm>
            <a:custGeom>
              <a:avLst/>
              <a:gdLst>
                <a:gd name="connsiteX0" fmla="*/ 0 w 1100379"/>
                <a:gd name="connsiteY0" fmla="*/ 77492 h 945397"/>
                <a:gd name="connsiteX1" fmla="*/ 263471 w 1100379"/>
                <a:gd name="connsiteY1" fmla="*/ 0 h 945397"/>
                <a:gd name="connsiteX2" fmla="*/ 991891 w 1100379"/>
                <a:gd name="connsiteY2" fmla="*/ 619932 h 945397"/>
                <a:gd name="connsiteX3" fmla="*/ 1100379 w 1100379"/>
                <a:gd name="connsiteY3" fmla="*/ 929898 h 945397"/>
                <a:gd name="connsiteX4" fmla="*/ 1100379 w 1100379"/>
                <a:gd name="connsiteY4" fmla="*/ 945397 h 945397"/>
                <a:gd name="connsiteX5" fmla="*/ 991891 w 1100379"/>
                <a:gd name="connsiteY5" fmla="*/ 945397 h 945397"/>
                <a:gd name="connsiteX6" fmla="*/ 836908 w 1100379"/>
                <a:gd name="connsiteY6" fmla="*/ 867905 h 945397"/>
                <a:gd name="connsiteX7" fmla="*/ 573437 w 1100379"/>
                <a:gd name="connsiteY7" fmla="*/ 743919 h 945397"/>
                <a:gd name="connsiteX8" fmla="*/ 526942 w 1100379"/>
                <a:gd name="connsiteY8" fmla="*/ 728420 h 945397"/>
                <a:gd name="connsiteX9" fmla="*/ 418454 w 1100379"/>
                <a:gd name="connsiteY9" fmla="*/ 650929 h 945397"/>
                <a:gd name="connsiteX10" fmla="*/ 309966 w 1100379"/>
                <a:gd name="connsiteY10" fmla="*/ 542441 h 945397"/>
                <a:gd name="connsiteX11" fmla="*/ 232474 w 1100379"/>
                <a:gd name="connsiteY11" fmla="*/ 449451 h 945397"/>
                <a:gd name="connsiteX12" fmla="*/ 139484 w 1100379"/>
                <a:gd name="connsiteY12" fmla="*/ 356461 h 945397"/>
                <a:gd name="connsiteX13" fmla="*/ 46495 w 1100379"/>
                <a:gd name="connsiteY13" fmla="*/ 201478 h 945397"/>
                <a:gd name="connsiteX14" fmla="*/ 0 w 1100379"/>
                <a:gd name="connsiteY14" fmla="*/ 77492 h 94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379" h="945397">
                  <a:moveTo>
                    <a:pt x="0" y="77492"/>
                  </a:moveTo>
                  <a:lnTo>
                    <a:pt x="263471" y="0"/>
                  </a:lnTo>
                  <a:lnTo>
                    <a:pt x="991891" y="619932"/>
                  </a:lnTo>
                  <a:lnTo>
                    <a:pt x="1100379" y="929898"/>
                  </a:lnTo>
                  <a:lnTo>
                    <a:pt x="1100379" y="945397"/>
                  </a:lnTo>
                  <a:lnTo>
                    <a:pt x="991891" y="945397"/>
                  </a:lnTo>
                  <a:lnTo>
                    <a:pt x="836908" y="867905"/>
                  </a:lnTo>
                  <a:lnTo>
                    <a:pt x="573437" y="743919"/>
                  </a:lnTo>
                  <a:lnTo>
                    <a:pt x="526942" y="728420"/>
                  </a:lnTo>
                  <a:lnTo>
                    <a:pt x="418454" y="650929"/>
                  </a:lnTo>
                  <a:lnTo>
                    <a:pt x="309966" y="542441"/>
                  </a:lnTo>
                  <a:lnTo>
                    <a:pt x="232474" y="449451"/>
                  </a:lnTo>
                  <a:lnTo>
                    <a:pt x="139484" y="356461"/>
                  </a:lnTo>
                  <a:lnTo>
                    <a:pt x="46495" y="201478"/>
                  </a:lnTo>
                  <a:lnTo>
                    <a:pt x="0" y="77492"/>
                  </a:lnTo>
                  <a:close/>
                </a:path>
              </a:pathLst>
            </a:custGeom>
            <a:noFill/>
            <a:ln>
              <a:solidFill>
                <a:srgbClr val="FF0000"/>
              </a:solidFill>
            </a:ln>
            <a:effectLst>
              <a:glow rad="393700">
                <a:schemeClr val="accent2">
                  <a:satMod val="175000"/>
                  <a:alpha val="4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098942" y="3285641"/>
              <a:ext cx="480448" cy="1503335"/>
            </a:xfrm>
            <a:custGeom>
              <a:avLst/>
              <a:gdLst>
                <a:gd name="connsiteX0" fmla="*/ 263472 w 480448"/>
                <a:gd name="connsiteY0" fmla="*/ 0 h 1503335"/>
                <a:gd name="connsiteX1" fmla="*/ 232475 w 480448"/>
                <a:gd name="connsiteY1" fmla="*/ 201478 h 1503335"/>
                <a:gd name="connsiteX2" fmla="*/ 185980 w 480448"/>
                <a:gd name="connsiteY2" fmla="*/ 216976 h 1503335"/>
                <a:gd name="connsiteX3" fmla="*/ 139485 w 480448"/>
                <a:gd name="connsiteY3" fmla="*/ 294467 h 1503335"/>
                <a:gd name="connsiteX4" fmla="*/ 185980 w 480448"/>
                <a:gd name="connsiteY4" fmla="*/ 371959 h 1503335"/>
                <a:gd name="connsiteX5" fmla="*/ 185980 w 480448"/>
                <a:gd name="connsiteY5" fmla="*/ 433952 h 1503335"/>
                <a:gd name="connsiteX6" fmla="*/ 201478 w 480448"/>
                <a:gd name="connsiteY6" fmla="*/ 526942 h 1503335"/>
                <a:gd name="connsiteX7" fmla="*/ 170482 w 480448"/>
                <a:gd name="connsiteY7" fmla="*/ 604434 h 1503335"/>
                <a:gd name="connsiteX8" fmla="*/ 77492 w 480448"/>
                <a:gd name="connsiteY8" fmla="*/ 681925 h 1503335"/>
                <a:gd name="connsiteX9" fmla="*/ 0 w 480448"/>
                <a:gd name="connsiteY9" fmla="*/ 805912 h 1503335"/>
                <a:gd name="connsiteX10" fmla="*/ 0 w 480448"/>
                <a:gd name="connsiteY10" fmla="*/ 867905 h 1503335"/>
                <a:gd name="connsiteX11" fmla="*/ 15499 w 480448"/>
                <a:gd name="connsiteY11" fmla="*/ 991891 h 1503335"/>
                <a:gd name="connsiteX12" fmla="*/ 92990 w 480448"/>
                <a:gd name="connsiteY12" fmla="*/ 1177871 h 1503335"/>
                <a:gd name="connsiteX13" fmla="*/ 92990 w 480448"/>
                <a:gd name="connsiteY13" fmla="*/ 1317356 h 1503335"/>
                <a:gd name="connsiteX14" fmla="*/ 92990 w 480448"/>
                <a:gd name="connsiteY14" fmla="*/ 1456840 h 1503335"/>
                <a:gd name="connsiteX15" fmla="*/ 92990 w 480448"/>
                <a:gd name="connsiteY15" fmla="*/ 1503335 h 1503335"/>
                <a:gd name="connsiteX16" fmla="*/ 154983 w 480448"/>
                <a:gd name="connsiteY16" fmla="*/ 1487837 h 1503335"/>
                <a:gd name="connsiteX17" fmla="*/ 247973 w 480448"/>
                <a:gd name="connsiteY17" fmla="*/ 1394847 h 1503335"/>
                <a:gd name="connsiteX18" fmla="*/ 402956 w 480448"/>
                <a:gd name="connsiteY18" fmla="*/ 1239864 h 1503335"/>
                <a:gd name="connsiteX19" fmla="*/ 433953 w 480448"/>
                <a:gd name="connsiteY19" fmla="*/ 1100379 h 1503335"/>
                <a:gd name="connsiteX20" fmla="*/ 449451 w 480448"/>
                <a:gd name="connsiteY20" fmla="*/ 945396 h 1503335"/>
                <a:gd name="connsiteX21" fmla="*/ 449451 w 480448"/>
                <a:gd name="connsiteY21" fmla="*/ 836908 h 1503335"/>
                <a:gd name="connsiteX22" fmla="*/ 402956 w 480448"/>
                <a:gd name="connsiteY22" fmla="*/ 728420 h 1503335"/>
                <a:gd name="connsiteX23" fmla="*/ 371960 w 480448"/>
                <a:gd name="connsiteY23" fmla="*/ 635430 h 1503335"/>
                <a:gd name="connsiteX24" fmla="*/ 371960 w 480448"/>
                <a:gd name="connsiteY24" fmla="*/ 557939 h 1503335"/>
                <a:gd name="connsiteX25" fmla="*/ 356461 w 480448"/>
                <a:gd name="connsiteY25" fmla="*/ 480447 h 1503335"/>
                <a:gd name="connsiteX26" fmla="*/ 387458 w 480448"/>
                <a:gd name="connsiteY26" fmla="*/ 418454 h 1503335"/>
                <a:gd name="connsiteX27" fmla="*/ 480448 w 480448"/>
                <a:gd name="connsiteY27" fmla="*/ 263471 h 1503335"/>
                <a:gd name="connsiteX28" fmla="*/ 356461 w 480448"/>
                <a:gd name="connsiteY28" fmla="*/ 216976 h 1503335"/>
                <a:gd name="connsiteX29" fmla="*/ 247973 w 480448"/>
                <a:gd name="connsiteY29" fmla="*/ 201478 h 1503335"/>
                <a:gd name="connsiteX30" fmla="*/ 232475 w 480448"/>
                <a:gd name="connsiteY30" fmla="*/ 201478 h 1503335"/>
                <a:gd name="connsiteX31" fmla="*/ 170482 w 480448"/>
                <a:gd name="connsiteY31" fmla="*/ 247973 h 1503335"/>
                <a:gd name="connsiteX32" fmla="*/ 185980 w 480448"/>
                <a:gd name="connsiteY32" fmla="*/ 371959 h 150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0448" h="1503335">
                  <a:moveTo>
                    <a:pt x="263472" y="0"/>
                  </a:moveTo>
                  <a:lnTo>
                    <a:pt x="232475" y="201478"/>
                  </a:lnTo>
                  <a:lnTo>
                    <a:pt x="185980" y="216976"/>
                  </a:lnTo>
                  <a:lnTo>
                    <a:pt x="139485" y="294467"/>
                  </a:lnTo>
                  <a:lnTo>
                    <a:pt x="185980" y="371959"/>
                  </a:lnTo>
                  <a:lnTo>
                    <a:pt x="185980" y="433952"/>
                  </a:lnTo>
                  <a:lnTo>
                    <a:pt x="201478" y="526942"/>
                  </a:lnTo>
                  <a:lnTo>
                    <a:pt x="170482" y="604434"/>
                  </a:lnTo>
                  <a:lnTo>
                    <a:pt x="77492" y="681925"/>
                  </a:lnTo>
                  <a:lnTo>
                    <a:pt x="0" y="805912"/>
                  </a:lnTo>
                  <a:lnTo>
                    <a:pt x="0" y="867905"/>
                  </a:lnTo>
                  <a:lnTo>
                    <a:pt x="15499" y="991891"/>
                  </a:lnTo>
                  <a:lnTo>
                    <a:pt x="92990" y="1177871"/>
                  </a:lnTo>
                  <a:lnTo>
                    <a:pt x="92990" y="1317356"/>
                  </a:lnTo>
                  <a:lnTo>
                    <a:pt x="92990" y="1456840"/>
                  </a:lnTo>
                  <a:lnTo>
                    <a:pt x="92990" y="1503335"/>
                  </a:lnTo>
                  <a:lnTo>
                    <a:pt x="154983" y="1487837"/>
                  </a:lnTo>
                  <a:lnTo>
                    <a:pt x="247973" y="1394847"/>
                  </a:lnTo>
                  <a:lnTo>
                    <a:pt x="402956" y="1239864"/>
                  </a:lnTo>
                  <a:lnTo>
                    <a:pt x="433953" y="1100379"/>
                  </a:lnTo>
                  <a:lnTo>
                    <a:pt x="449451" y="945396"/>
                  </a:lnTo>
                  <a:lnTo>
                    <a:pt x="449451" y="836908"/>
                  </a:lnTo>
                  <a:lnTo>
                    <a:pt x="402956" y="728420"/>
                  </a:lnTo>
                  <a:lnTo>
                    <a:pt x="371960" y="635430"/>
                  </a:lnTo>
                  <a:lnTo>
                    <a:pt x="371960" y="557939"/>
                  </a:lnTo>
                  <a:lnTo>
                    <a:pt x="356461" y="480447"/>
                  </a:lnTo>
                  <a:lnTo>
                    <a:pt x="387458" y="418454"/>
                  </a:lnTo>
                  <a:lnTo>
                    <a:pt x="480448" y="263471"/>
                  </a:lnTo>
                  <a:lnTo>
                    <a:pt x="356461" y="216976"/>
                  </a:lnTo>
                  <a:lnTo>
                    <a:pt x="247973" y="201478"/>
                  </a:lnTo>
                  <a:lnTo>
                    <a:pt x="232475" y="201478"/>
                  </a:lnTo>
                  <a:lnTo>
                    <a:pt x="170482" y="247973"/>
                  </a:lnTo>
                  <a:lnTo>
                    <a:pt x="185980" y="371959"/>
                  </a:lnTo>
                </a:path>
              </a:pathLst>
            </a:custGeom>
            <a:noFill/>
            <a:ln>
              <a:solidFill>
                <a:srgbClr val="FF0000"/>
              </a:solidFill>
            </a:ln>
            <a:effectLst>
              <a:glow rad="393700">
                <a:schemeClr val="accent2">
                  <a:satMod val="175000"/>
                  <a:alpha val="4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187" y="1157503"/>
              <a:ext cx="5305051" cy="3729335"/>
            </a:xfrm>
            <a:prstGeom prst="rect">
              <a:avLst/>
            </a:prstGeom>
          </p:spPr>
        </p:pic>
      </p:grpSp>
      <p:sp>
        <p:nvSpPr>
          <p:cNvPr id="40" name="TextBox 39"/>
          <p:cNvSpPr txBox="1"/>
          <p:nvPr/>
        </p:nvSpPr>
        <p:spPr>
          <a:xfrm>
            <a:off x="2235608" y="163347"/>
            <a:ext cx="4661854" cy="392415"/>
          </a:xfrm>
          <a:prstGeom prst="rect">
            <a:avLst/>
          </a:prstGeom>
          <a:noFill/>
        </p:spPr>
        <p:txBody>
          <a:bodyPr wrap="none" rtlCol="0">
            <a:spAutoFit/>
          </a:bodyPr>
          <a:lstStyle/>
          <a:p>
            <a:pPr algn="ctr"/>
            <a:r>
              <a:rPr lang="en-US" sz="1950" b="1" dirty="0" smtClean="0">
                <a:solidFill>
                  <a:prstClr val="black"/>
                </a:solidFill>
                <a:latin typeface=" Arial"/>
              </a:rPr>
              <a:t>Apache Leader Development Process</a:t>
            </a:r>
            <a:endParaRPr lang="en-US" sz="1950" b="1" dirty="0">
              <a:solidFill>
                <a:srgbClr val="FF0000"/>
              </a:solidFill>
              <a:latin typeface=" Arial"/>
              <a:cs typeface="Arial" pitchFamily="34" charset="0"/>
            </a:endParaRPr>
          </a:p>
        </p:txBody>
      </p:sp>
      <p:sp>
        <p:nvSpPr>
          <p:cNvPr id="20" name="Rectangle 19"/>
          <p:cNvSpPr/>
          <p:nvPr/>
        </p:nvSpPr>
        <p:spPr>
          <a:xfrm>
            <a:off x="0" y="587955"/>
            <a:ext cx="9144000" cy="627004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4938" y="5170511"/>
            <a:ext cx="9178937" cy="1594283"/>
          </a:xfrm>
          <a:prstGeom prst="rect">
            <a:avLst/>
          </a:prstGeom>
        </p:spPr>
        <p:txBody>
          <a:bodyPr wrap="square">
            <a:spAutoFit/>
          </a:bodyPr>
          <a:lstStyle/>
          <a:p>
            <a:pPr defTabSz="898645" eaLnBrk="0" fontAlgn="base" hangingPunct="0">
              <a:spcBef>
                <a:spcPct val="30000"/>
              </a:spcBef>
              <a:spcAft>
                <a:spcPct val="0"/>
              </a:spcAft>
              <a:defRPr/>
            </a:pPr>
            <a:r>
              <a:rPr lang="en-US" sz="1200" dirty="0">
                <a:latin typeface=" Arial"/>
              </a:rPr>
              <a:t>The Apache Leader Development Process builds </a:t>
            </a:r>
            <a:r>
              <a:rPr lang="en-US" sz="1200" b="1" dirty="0">
                <a:effectLst>
                  <a:outerShdw blurRad="38100" dist="38100" dir="2700000" algn="tl">
                    <a:srgbClr val="000000">
                      <a:alpha val="43137"/>
                    </a:srgbClr>
                  </a:outerShdw>
                </a:effectLst>
                <a:latin typeface=" Arial"/>
              </a:rPr>
              <a:t>agile, adaptive, and critically thinking leaders of character </a:t>
            </a:r>
            <a:r>
              <a:rPr lang="en-US" sz="1200" dirty="0">
                <a:latin typeface=" Arial"/>
              </a:rPr>
              <a:t>by linking experiential learning (which drives areas of needed study) and self study (which prepares leaders for future positions) in order to invest in the most critical resource to our nation – leadership.</a:t>
            </a:r>
          </a:p>
          <a:p>
            <a:pPr defTabSz="898645" eaLnBrk="0" fontAlgn="base" hangingPunct="0">
              <a:spcBef>
                <a:spcPct val="30000"/>
              </a:spcBef>
              <a:spcAft>
                <a:spcPct val="0"/>
              </a:spcAft>
              <a:defRPr/>
            </a:pPr>
            <a:endParaRPr lang="en-US" sz="1100" b="1" dirty="0">
              <a:latin typeface=" Arial"/>
            </a:endParaRPr>
          </a:p>
          <a:p>
            <a:pPr defTabSz="898645" eaLnBrk="0" fontAlgn="base" hangingPunct="0">
              <a:spcBef>
                <a:spcPct val="30000"/>
              </a:spcBef>
              <a:spcAft>
                <a:spcPct val="0"/>
              </a:spcAft>
              <a:defRPr/>
            </a:pPr>
            <a:r>
              <a:rPr lang="en-US" sz="1100" b="1" dirty="0" smtClean="0">
                <a:solidFill>
                  <a:prstClr val="black"/>
                </a:solidFill>
                <a:latin typeface=" Arial"/>
              </a:rPr>
              <a:t>END </a:t>
            </a:r>
            <a:r>
              <a:rPr lang="en-US" sz="1100" b="1" dirty="0">
                <a:solidFill>
                  <a:prstClr val="black"/>
                </a:solidFill>
                <a:latin typeface=" Arial"/>
              </a:rPr>
              <a:t>STATE</a:t>
            </a:r>
            <a:r>
              <a:rPr lang="en-US" sz="1100" dirty="0">
                <a:solidFill>
                  <a:prstClr val="black"/>
                </a:solidFill>
                <a:latin typeface=" Arial"/>
              </a:rPr>
              <a:t>: Apache leaders are empowered to embrace mission command, take disciplined initiative, and are ready to deploy to support the requirements of the combatant Commander. Leaders have the tools and understanding to thrive in complex, ambiguous environments and are comfortable with decentralized operations. Our leaders exhibit moral character and sustain the trust of the Soldiers they lead. </a:t>
            </a:r>
          </a:p>
          <a:p>
            <a:endParaRPr lang="en-US" sz="1100" dirty="0">
              <a:latin typeface=" Arial"/>
            </a:endParaRPr>
          </a:p>
        </p:txBody>
      </p:sp>
    </p:spTree>
    <p:extLst>
      <p:ext uri="{BB962C8B-B14F-4D97-AF65-F5344CB8AC3E}">
        <p14:creationId xmlns:p14="http://schemas.microsoft.com/office/powerpoint/2010/main" val="330881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381000" y="1694330"/>
            <a:ext cx="8763000" cy="4457700"/>
          </a:xfrm>
          <a:prstGeom prst="homePlate">
            <a:avLst/>
          </a:prstGeom>
          <a:solidFill>
            <a:schemeClr val="tx2">
              <a:lumMod val="60000"/>
              <a:lumOff val="40000"/>
              <a:alpha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7"/>
            <a:endParaRPr lang="en-US" dirty="0">
              <a:solidFill>
                <a:prstClr val="white"/>
              </a:solidFill>
              <a:latin typeface=" Arial"/>
            </a:endParaRPr>
          </a:p>
        </p:txBody>
      </p:sp>
      <p:sp>
        <p:nvSpPr>
          <p:cNvPr id="6" name="Right Arrow Callout 5"/>
          <p:cNvSpPr/>
          <p:nvPr/>
        </p:nvSpPr>
        <p:spPr>
          <a:xfrm>
            <a:off x="268511" y="2530670"/>
            <a:ext cx="6915362" cy="3230447"/>
          </a:xfrm>
          <a:prstGeom prst="rightArrowCallout">
            <a:avLst>
              <a:gd name="adj1" fmla="val 25595"/>
              <a:gd name="adj2" fmla="val 24702"/>
              <a:gd name="adj3" fmla="val 20507"/>
              <a:gd name="adj4" fmla="val 25338"/>
            </a:avLst>
          </a:prstGeom>
          <a:solidFill>
            <a:schemeClr val="bg1"/>
          </a:solidFill>
          <a:ln w="12700">
            <a:noFill/>
          </a:ln>
          <a:effectLst>
            <a:glow rad="139700">
              <a:schemeClr val="accent2">
                <a:satMod val="175000"/>
                <a:alpha val="40000"/>
              </a:schemeClr>
            </a:glow>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47"/>
            <a:r>
              <a:rPr lang="en-US" sz="1400" b="1" i="1" dirty="0" smtClean="0">
                <a:solidFill>
                  <a:prstClr val="black"/>
                </a:solidFill>
                <a:effectLst>
                  <a:outerShdw blurRad="38100" dist="38100" dir="2700000" algn="tl">
                    <a:srgbClr val="000000">
                      <a:alpha val="43137"/>
                    </a:srgbClr>
                  </a:outerShdw>
                </a:effectLst>
                <a:latin typeface=" Arial"/>
              </a:rPr>
              <a:t>SHARED VALUES</a:t>
            </a:r>
            <a:endParaRPr lang="en-US" sz="1400" b="1" i="1" dirty="0">
              <a:solidFill>
                <a:prstClr val="black"/>
              </a:solidFill>
              <a:effectLst>
                <a:outerShdw blurRad="38100" dist="38100" dir="2700000" algn="tl">
                  <a:srgbClr val="000000">
                    <a:alpha val="43137"/>
                  </a:srgbClr>
                </a:outerShdw>
              </a:effectLst>
              <a:latin typeface=" Arial"/>
            </a:endParaRPr>
          </a:p>
        </p:txBody>
      </p:sp>
      <p:sp>
        <p:nvSpPr>
          <p:cNvPr id="5" name="TextBox 4"/>
          <p:cNvSpPr txBox="1"/>
          <p:nvPr/>
        </p:nvSpPr>
        <p:spPr>
          <a:xfrm>
            <a:off x="3025827" y="153185"/>
            <a:ext cx="3081421" cy="400110"/>
          </a:xfrm>
          <a:prstGeom prst="rect">
            <a:avLst/>
          </a:prstGeom>
          <a:noFill/>
        </p:spPr>
        <p:txBody>
          <a:bodyPr wrap="none" rtlCol="0">
            <a:spAutoFit/>
          </a:bodyPr>
          <a:lstStyle/>
          <a:p>
            <a:pPr algn="ctr"/>
            <a:r>
              <a:rPr lang="en-US" sz="2000" b="1" dirty="0" smtClean="0">
                <a:solidFill>
                  <a:prstClr val="black"/>
                </a:solidFill>
                <a:latin typeface=" Arial"/>
              </a:rPr>
              <a:t>Ends, Ways, and Means</a:t>
            </a:r>
            <a:endParaRPr lang="en-US" sz="2000" b="1" dirty="0">
              <a:solidFill>
                <a:prstClr val="black"/>
              </a:solidFill>
              <a:latin typeface=" Arial"/>
              <a:cs typeface="Arial" pitchFamily="34" charset="0"/>
            </a:endParaRPr>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323086" y="2872972"/>
            <a:ext cx="1440448" cy="2635625"/>
          </a:xfrm>
          <a:prstGeom prst="rect">
            <a:avLst/>
          </a:prstGeom>
        </p:spPr>
      </p:pic>
      <p:sp>
        <p:nvSpPr>
          <p:cNvPr id="7" name="TextBox 6"/>
          <p:cNvSpPr txBox="1"/>
          <p:nvPr/>
        </p:nvSpPr>
        <p:spPr>
          <a:xfrm>
            <a:off x="7273946" y="2476500"/>
            <a:ext cx="1663869" cy="3284617"/>
          </a:xfrm>
          <a:prstGeom prst="rect">
            <a:avLst/>
          </a:prstGeom>
          <a:solidFill>
            <a:srgbClr val="00B050"/>
          </a:solidFill>
          <a:ln w="12700">
            <a:noFill/>
          </a:ln>
          <a:effectLst>
            <a:outerShdw blurRad="63500" sx="102000" sy="102000" algn="ctr" rotWithShape="0">
              <a:prstClr val="black">
                <a:alpha val="40000"/>
              </a:prstClr>
            </a:outerShdw>
          </a:effectLst>
          <a:scene3d>
            <a:camera prst="orthographicFront"/>
            <a:lightRig rig="threePt" dir="t"/>
          </a:scene3d>
          <a:sp3d>
            <a:bevelT prst="angle"/>
          </a:sp3d>
        </p:spPr>
        <p:txBody>
          <a:bodyPr wrap="square" rtlCol="0" anchor="t">
            <a:noAutofit/>
          </a:bodyPr>
          <a:lstStyle/>
          <a:p>
            <a:pPr algn="ctr" defTabSz="914147"/>
            <a:r>
              <a:rPr lang="en-US" sz="1100" b="1" i="1" dirty="0" smtClean="0">
                <a:solidFill>
                  <a:schemeClr val="bg1"/>
                </a:solidFill>
                <a:effectLst>
                  <a:outerShdw blurRad="38100" dist="38100" dir="2700000" algn="tl">
                    <a:srgbClr val="000000">
                      <a:alpha val="43137"/>
                    </a:srgbClr>
                  </a:outerShdw>
                </a:effectLst>
                <a:latin typeface=" Arial"/>
              </a:rPr>
              <a:t>Apache Leaders Are...</a:t>
            </a:r>
            <a:endParaRPr lang="en-US" sz="1100" b="1" i="1" dirty="0">
              <a:solidFill>
                <a:schemeClr val="bg1"/>
              </a:solidFill>
              <a:effectLst>
                <a:outerShdw blurRad="38100" dist="38100" dir="2700000" algn="tl">
                  <a:srgbClr val="000000">
                    <a:alpha val="43137"/>
                  </a:srgbClr>
                </a:outerShdw>
              </a:effectLst>
              <a:latin typeface=" Arial"/>
            </a:endParaRPr>
          </a:p>
          <a:p>
            <a:pPr defTabSz="914147"/>
            <a:endParaRPr lang="en-US" sz="1100" b="1" i="1" dirty="0">
              <a:solidFill>
                <a:schemeClr val="bg1"/>
              </a:solidFill>
              <a:effectLst>
                <a:outerShdw blurRad="38100" dist="38100" dir="2700000" algn="tl">
                  <a:srgbClr val="000000">
                    <a:alpha val="43137"/>
                  </a:srgbClr>
                </a:outerShdw>
              </a:effectLst>
              <a:latin typeface=" Arial"/>
            </a:endParaRPr>
          </a:p>
          <a:p>
            <a:pPr defTabSz="914147"/>
            <a:r>
              <a:rPr lang="en-US" sz="1100" b="1" i="1" dirty="0" smtClean="0">
                <a:solidFill>
                  <a:schemeClr val="bg1"/>
                </a:solidFill>
                <a:effectLst>
                  <a:outerShdw blurRad="38100" dist="38100" dir="2700000" algn="tl">
                    <a:srgbClr val="000000">
                      <a:alpha val="43137"/>
                    </a:srgbClr>
                  </a:outerShdw>
                </a:effectLst>
                <a:latin typeface=" Arial"/>
              </a:rPr>
              <a:t>…Founded on our Shared Values - Character</a:t>
            </a:r>
          </a:p>
          <a:p>
            <a:pPr defTabSz="914147"/>
            <a:endParaRPr lang="en-US" sz="1100" b="1" i="1" dirty="0">
              <a:solidFill>
                <a:schemeClr val="bg1"/>
              </a:solidFill>
              <a:effectLst>
                <a:outerShdw blurRad="38100" dist="38100" dir="2700000" algn="tl">
                  <a:srgbClr val="000000">
                    <a:alpha val="43137"/>
                  </a:srgbClr>
                </a:outerShdw>
              </a:effectLst>
              <a:latin typeface=" Arial"/>
            </a:endParaRPr>
          </a:p>
          <a:p>
            <a:pPr defTabSz="914147"/>
            <a:r>
              <a:rPr lang="en-US" sz="1100" b="1" i="1" dirty="0" smtClean="0">
                <a:solidFill>
                  <a:schemeClr val="bg1"/>
                </a:solidFill>
                <a:effectLst>
                  <a:outerShdw blurRad="38100" dist="38100" dir="2700000" algn="tl">
                    <a:srgbClr val="000000">
                      <a:alpha val="43137"/>
                    </a:srgbClr>
                  </a:outerShdw>
                </a:effectLst>
                <a:latin typeface=" Arial"/>
              </a:rPr>
              <a:t>…Technically </a:t>
            </a:r>
            <a:r>
              <a:rPr lang="en-US" sz="1100" b="1" i="1" dirty="0">
                <a:solidFill>
                  <a:schemeClr val="bg1"/>
                </a:solidFill>
                <a:effectLst>
                  <a:outerShdw blurRad="38100" dist="38100" dir="2700000" algn="tl">
                    <a:srgbClr val="000000">
                      <a:alpha val="43137"/>
                    </a:srgbClr>
                  </a:outerShdw>
                </a:effectLst>
                <a:latin typeface=" Arial"/>
              </a:rPr>
              <a:t>and </a:t>
            </a:r>
            <a:r>
              <a:rPr lang="en-US" sz="1100" b="1" i="1" dirty="0" smtClean="0">
                <a:solidFill>
                  <a:schemeClr val="bg1"/>
                </a:solidFill>
                <a:effectLst>
                  <a:outerShdw blurRad="38100" dist="38100" dir="2700000" algn="tl">
                    <a:srgbClr val="000000">
                      <a:alpha val="43137"/>
                    </a:srgbClr>
                  </a:outerShdw>
                </a:effectLst>
                <a:latin typeface=" Arial"/>
              </a:rPr>
              <a:t>Tactically Proficient </a:t>
            </a:r>
            <a:endParaRPr lang="en-US" sz="1100" b="1" i="1" dirty="0">
              <a:solidFill>
                <a:schemeClr val="bg1"/>
              </a:solidFill>
              <a:effectLst>
                <a:outerShdw blurRad="38100" dist="38100" dir="2700000" algn="tl">
                  <a:srgbClr val="000000">
                    <a:alpha val="43137"/>
                  </a:srgbClr>
                </a:outerShdw>
              </a:effectLst>
              <a:latin typeface=" Arial"/>
            </a:endParaRPr>
          </a:p>
          <a:p>
            <a:pPr defTabSz="914147"/>
            <a:endParaRPr lang="en-US" sz="1100" b="1" i="1" dirty="0">
              <a:solidFill>
                <a:schemeClr val="bg1"/>
              </a:solidFill>
              <a:effectLst>
                <a:outerShdw blurRad="38100" dist="38100" dir="2700000" algn="tl">
                  <a:srgbClr val="000000">
                    <a:alpha val="43137"/>
                  </a:srgbClr>
                </a:outerShdw>
              </a:effectLst>
              <a:latin typeface=" Arial"/>
            </a:endParaRPr>
          </a:p>
          <a:p>
            <a:pPr defTabSz="914147"/>
            <a:r>
              <a:rPr lang="en-US" sz="1100" b="1" i="1" dirty="0" smtClean="0">
                <a:solidFill>
                  <a:schemeClr val="bg1"/>
                </a:solidFill>
                <a:effectLst>
                  <a:outerShdw blurRad="38100" dist="38100" dir="2700000" algn="tl">
                    <a:srgbClr val="000000">
                      <a:alpha val="43137"/>
                    </a:srgbClr>
                  </a:outerShdw>
                </a:effectLst>
                <a:latin typeface=" Arial"/>
              </a:rPr>
              <a:t>….Physically, Mentally, and Emotionally Resilient</a:t>
            </a:r>
            <a:endParaRPr lang="en-US" sz="1100" b="1" dirty="0">
              <a:solidFill>
                <a:schemeClr val="bg1"/>
              </a:solidFill>
              <a:latin typeface=" Arial"/>
            </a:endParaRPr>
          </a:p>
          <a:p>
            <a:pPr defTabSz="914147"/>
            <a:endParaRPr lang="en-US" sz="1100" b="1" i="1" dirty="0">
              <a:solidFill>
                <a:schemeClr val="bg1"/>
              </a:solidFill>
              <a:effectLst>
                <a:outerShdw blurRad="38100" dist="38100" dir="2700000" algn="tl">
                  <a:srgbClr val="000000">
                    <a:alpha val="43137"/>
                  </a:srgbClr>
                </a:outerShdw>
              </a:effectLst>
              <a:latin typeface=" Arial"/>
            </a:endParaRPr>
          </a:p>
          <a:p>
            <a:pPr defTabSz="914147"/>
            <a:r>
              <a:rPr lang="en-US" sz="1100" b="1" i="1" dirty="0" smtClean="0">
                <a:solidFill>
                  <a:schemeClr val="bg1"/>
                </a:solidFill>
                <a:effectLst>
                  <a:outerShdw blurRad="38100" dist="38100" dir="2700000" algn="tl">
                    <a:srgbClr val="000000">
                      <a:alpha val="43137"/>
                    </a:srgbClr>
                  </a:outerShdw>
                </a:effectLst>
                <a:latin typeface=" Arial"/>
              </a:rPr>
              <a:t>…Agile &amp; Adaptive Thinkers</a:t>
            </a:r>
            <a:endParaRPr lang="en-US" sz="1100" b="1" i="1" dirty="0">
              <a:solidFill>
                <a:schemeClr val="bg1"/>
              </a:solidFill>
              <a:effectLst>
                <a:outerShdw blurRad="38100" dist="38100" dir="2700000" algn="tl">
                  <a:srgbClr val="000000">
                    <a:alpha val="43137"/>
                  </a:srgbClr>
                </a:outerShdw>
              </a:effectLst>
              <a:latin typeface=" Arial"/>
            </a:endParaRPr>
          </a:p>
          <a:p>
            <a:pPr defTabSz="914147"/>
            <a:endParaRPr lang="en-US" sz="1100" b="1" i="1" dirty="0">
              <a:solidFill>
                <a:schemeClr val="bg1"/>
              </a:solidFill>
              <a:effectLst>
                <a:outerShdw blurRad="38100" dist="38100" dir="2700000" algn="tl">
                  <a:srgbClr val="000000">
                    <a:alpha val="43137"/>
                  </a:srgbClr>
                </a:outerShdw>
              </a:effectLst>
              <a:latin typeface=" Arial"/>
            </a:endParaRPr>
          </a:p>
          <a:p>
            <a:pPr defTabSz="914147"/>
            <a:r>
              <a:rPr lang="en-US" sz="1100" b="1" i="1" dirty="0" smtClean="0">
                <a:solidFill>
                  <a:schemeClr val="bg1"/>
                </a:solidFill>
                <a:effectLst>
                  <a:outerShdw blurRad="38100" dist="38100" dir="2700000" algn="tl">
                    <a:srgbClr val="000000">
                      <a:alpha val="43137"/>
                    </a:srgbClr>
                  </a:outerShdw>
                </a:effectLst>
                <a:latin typeface=" Arial"/>
              </a:rPr>
              <a:t>…Life-long Learners</a:t>
            </a:r>
            <a:endParaRPr lang="en-US" sz="1100" b="1" i="1" dirty="0">
              <a:solidFill>
                <a:schemeClr val="bg1"/>
              </a:solidFill>
              <a:effectLst>
                <a:outerShdw blurRad="38100" dist="38100" dir="2700000" algn="tl">
                  <a:srgbClr val="000000">
                    <a:alpha val="43137"/>
                  </a:srgbClr>
                </a:outerShdw>
              </a:effectLst>
              <a:latin typeface=" Arial"/>
            </a:endParaRPr>
          </a:p>
          <a:p>
            <a:pPr defTabSz="914147"/>
            <a:endParaRPr lang="en-US" sz="1100" b="1" i="1" dirty="0">
              <a:solidFill>
                <a:schemeClr val="bg1"/>
              </a:solidFill>
              <a:effectLst>
                <a:outerShdw blurRad="38100" dist="38100" dir="2700000" algn="tl">
                  <a:srgbClr val="000000">
                    <a:alpha val="43137"/>
                  </a:srgbClr>
                </a:outerShdw>
              </a:effectLst>
              <a:latin typeface=" Arial"/>
            </a:endParaRPr>
          </a:p>
        </p:txBody>
      </p:sp>
      <p:sp>
        <p:nvSpPr>
          <p:cNvPr id="9" name="Title 1"/>
          <p:cNvSpPr txBox="1">
            <a:spLocks/>
          </p:cNvSpPr>
          <p:nvPr/>
        </p:nvSpPr>
        <p:spPr bwMode="auto">
          <a:xfrm>
            <a:off x="0" y="609600"/>
            <a:ext cx="9144000" cy="990600"/>
          </a:xfrm>
          <a:prstGeom prst="rect">
            <a:avLst/>
          </a:prstGeom>
          <a:noFill/>
          <a:ln w="9525">
            <a:noFill/>
            <a:miter lim="800000"/>
            <a:headEnd/>
            <a:tailEnd/>
          </a:ln>
          <a:effectLst>
            <a:outerShdw blurRad="50800" dist="38100" dir="2700000" algn="tl" rotWithShape="0">
              <a:srgbClr val="002060">
                <a:alpha val="40000"/>
              </a:srgbClr>
            </a:outerShdw>
          </a:effectLst>
        </p:spPr>
        <p:txBody>
          <a:bodyPr anchor="ctr"/>
          <a:lstStyle/>
          <a:p>
            <a:pPr algn="ctr" eaLnBrk="0" hangingPunct="0"/>
            <a:r>
              <a:rPr lang="en-US" sz="4800" b="1" spc="300" dirty="0" smtClean="0">
                <a:solidFill>
                  <a:srgbClr val="FF0000"/>
                </a:solidFill>
                <a:effectLst>
                  <a:glow rad="101600">
                    <a:schemeClr val="bg1">
                      <a:alpha val="60000"/>
                    </a:schemeClr>
                  </a:glow>
                  <a:outerShdw blurRad="38100" dist="38100" dir="2700000" algn="tl">
                    <a:srgbClr val="000000">
                      <a:alpha val="43137"/>
                    </a:srgbClr>
                  </a:outerShdw>
                </a:effectLst>
                <a:latin typeface="Papyrus" panose="03070502060502030205" pitchFamily="66" charset="0"/>
                <a:cs typeface="Aharoni" panose="02010803020104030203" pitchFamily="2" charset="-79"/>
              </a:rPr>
              <a:t>ON THE WARPATH</a:t>
            </a:r>
            <a:r>
              <a:rPr lang="en-US" sz="4800" b="1" spc="300" dirty="0" smtClean="0">
                <a:solidFill>
                  <a:srgbClr val="FF0000"/>
                </a:solidFill>
                <a:effectLst>
                  <a:glow rad="101600">
                    <a:schemeClr val="bg1">
                      <a:alpha val="60000"/>
                    </a:schemeClr>
                  </a:glow>
                  <a:outerShdw blurRad="38100" dist="38100" dir="2700000" algn="tl">
                    <a:srgbClr val="000000">
                      <a:alpha val="43137"/>
                    </a:srgbClr>
                  </a:outerShdw>
                </a:effectLst>
                <a:latin typeface="Papyrus" panose="03070502060502030205" pitchFamily="66" charset="0"/>
                <a:ea typeface="Arial Unicode MS" panose="020B0604020202020204" pitchFamily="34" charset="-128"/>
                <a:cs typeface="Arial Unicode MS" panose="020B0604020202020204" pitchFamily="34" charset="-128"/>
              </a:rPr>
              <a:t>!</a:t>
            </a:r>
            <a:endParaRPr lang="en-US" sz="4800" b="1" spc="300" dirty="0">
              <a:solidFill>
                <a:srgbClr val="FF0000"/>
              </a:solidFill>
              <a:effectLst>
                <a:glow rad="101600">
                  <a:schemeClr val="bg1">
                    <a:alpha val="60000"/>
                  </a:schemeClr>
                </a:glow>
                <a:outerShdw blurRad="38100" dist="38100" dir="2700000" algn="tl">
                  <a:srgbClr val="000000">
                    <a:alpha val="43137"/>
                  </a:srgbClr>
                </a:outerShdw>
              </a:effectLst>
              <a:latin typeface="Papyrus" panose="03070502060502030205" pitchFamily="66" charset="0"/>
              <a:ea typeface="Arial Unicode MS" panose="020B0604020202020204" pitchFamily="34" charset="-128"/>
              <a:cs typeface="Arial Unicode MS" panose="020B0604020202020204" pitchFamily="34" charset="-128"/>
            </a:endParaRPr>
          </a:p>
        </p:txBody>
      </p:sp>
      <p:grpSp>
        <p:nvGrpSpPr>
          <p:cNvPr id="3" name="Group 2"/>
          <p:cNvGrpSpPr/>
          <p:nvPr/>
        </p:nvGrpSpPr>
        <p:grpSpPr>
          <a:xfrm>
            <a:off x="7306448" y="5797192"/>
            <a:ext cx="1541717" cy="1046799"/>
            <a:chOff x="1122673" y="887925"/>
            <a:chExt cx="7100955" cy="5020157"/>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673" y="887925"/>
              <a:ext cx="4102964" cy="412125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8577" y="2178747"/>
              <a:ext cx="5305051" cy="3729335"/>
            </a:xfrm>
            <a:prstGeom prst="rect">
              <a:avLst/>
            </a:prstGeom>
          </p:spPr>
        </p:pic>
      </p:grpSp>
      <p:sp>
        <p:nvSpPr>
          <p:cNvPr id="12" name="TextBox 11"/>
          <p:cNvSpPr txBox="1"/>
          <p:nvPr/>
        </p:nvSpPr>
        <p:spPr>
          <a:xfrm>
            <a:off x="2133600" y="4835723"/>
            <a:ext cx="4204447" cy="1222177"/>
          </a:xfrm>
          <a:prstGeom prst="rect">
            <a:avLst/>
          </a:prstGeom>
          <a:solidFill>
            <a:schemeClr val="bg1">
              <a:lumMod val="75000"/>
            </a:schemeClr>
          </a:solidFill>
          <a:ln w="12700">
            <a:solidFill>
              <a:schemeClr val="tx1"/>
            </a:solidFill>
          </a:ln>
          <a:effectLst>
            <a:outerShdw blurRad="63500" sx="102000" sy="102000" algn="ctr" rotWithShape="0">
              <a:prstClr val="black">
                <a:alpha val="40000"/>
              </a:prstClr>
            </a:outerShdw>
          </a:effectLst>
        </p:spPr>
        <p:txBody>
          <a:bodyPr wrap="square" rtlCol="0">
            <a:noAutofit/>
          </a:bodyPr>
          <a:lstStyle/>
          <a:p>
            <a:pPr defTabSz="914147"/>
            <a:endParaRPr lang="en-US" sz="1000" b="1" dirty="0">
              <a:solidFill>
                <a:prstClr val="black"/>
              </a:solidFill>
              <a:latin typeface=" Arial"/>
            </a:endParaRPr>
          </a:p>
        </p:txBody>
      </p:sp>
      <p:sp>
        <p:nvSpPr>
          <p:cNvPr id="13" name="TextBox 12"/>
          <p:cNvSpPr txBox="1"/>
          <p:nvPr/>
        </p:nvSpPr>
        <p:spPr>
          <a:xfrm>
            <a:off x="2133600" y="3409950"/>
            <a:ext cx="4204447" cy="1200150"/>
          </a:xfrm>
          <a:prstGeom prst="rect">
            <a:avLst/>
          </a:prstGeom>
          <a:solidFill>
            <a:schemeClr val="bg1">
              <a:lumMod val="75000"/>
            </a:schemeClr>
          </a:solidFill>
          <a:ln w="12700">
            <a:solidFill>
              <a:schemeClr val="tx1"/>
            </a:solidFill>
          </a:ln>
          <a:effectLst>
            <a:outerShdw blurRad="63500" sx="102000" sy="102000" algn="ctr" rotWithShape="0">
              <a:prstClr val="black">
                <a:alpha val="40000"/>
              </a:prstClr>
            </a:outerShdw>
          </a:effectLst>
        </p:spPr>
        <p:txBody>
          <a:bodyPr wrap="square" rtlCol="0">
            <a:noAutofit/>
          </a:bodyPr>
          <a:lstStyle/>
          <a:p>
            <a:pPr defTabSz="914147"/>
            <a:endParaRPr lang="en-US" sz="1000" b="1" dirty="0">
              <a:solidFill>
                <a:prstClr val="black"/>
              </a:solidFill>
              <a:latin typeface=" Arial"/>
            </a:endParaRPr>
          </a:p>
        </p:txBody>
      </p:sp>
      <p:sp>
        <p:nvSpPr>
          <p:cNvPr id="14" name="TextBox 13"/>
          <p:cNvSpPr txBox="1"/>
          <p:nvPr/>
        </p:nvSpPr>
        <p:spPr>
          <a:xfrm>
            <a:off x="2438400" y="3467100"/>
            <a:ext cx="3810000" cy="152400"/>
          </a:xfrm>
          <a:prstGeom prst="rect">
            <a:avLst/>
          </a:prstGeom>
          <a:solidFill>
            <a:srgbClr val="0070C0"/>
          </a:solidFill>
          <a:ln w="12700">
            <a:solidFill>
              <a:schemeClr val="tx1"/>
            </a:solidFill>
          </a:ln>
          <a:effectLst>
            <a:outerShdw blurRad="63500" sx="102000" sy="102000" algn="ctr" rotWithShape="0">
              <a:prstClr val="black">
                <a:alpha val="40000"/>
              </a:prstClr>
            </a:outerShdw>
          </a:effectLst>
        </p:spPr>
        <p:txBody>
          <a:bodyPr wrap="square" rtlCol="0" anchor="ctr">
            <a:noAutofit/>
          </a:bodyPr>
          <a:lstStyle/>
          <a:p>
            <a:pPr defTabSz="914147"/>
            <a:r>
              <a:rPr lang="en-US" sz="800" b="1" i="1" dirty="0" smtClean="0">
                <a:solidFill>
                  <a:schemeClr val="bg1"/>
                </a:solidFill>
                <a:effectLst>
                  <a:outerShdw blurRad="38100" dist="38100" dir="2700000" algn="tl">
                    <a:srgbClr val="000000">
                      <a:alpha val="43137"/>
                    </a:srgbClr>
                  </a:outerShdw>
                </a:effectLst>
                <a:latin typeface=" Arial"/>
              </a:rPr>
              <a:t>MRT/MFT</a:t>
            </a:r>
            <a:r>
              <a:rPr lang="en-US" sz="800" b="1" i="1" dirty="0">
                <a:solidFill>
                  <a:schemeClr val="bg1"/>
                </a:solidFill>
                <a:effectLst>
                  <a:outerShdw blurRad="38100" dist="38100" dir="2700000" algn="tl">
                    <a:srgbClr val="000000">
                      <a:alpha val="43137"/>
                    </a:srgbClr>
                  </a:outerShdw>
                </a:effectLst>
                <a:latin typeface=" Arial"/>
              </a:rPr>
              <a:t>		</a:t>
            </a:r>
            <a:r>
              <a:rPr lang="en-US" sz="800" b="1" i="1" dirty="0" smtClean="0">
                <a:solidFill>
                  <a:schemeClr val="bg1"/>
                </a:solidFill>
                <a:effectLst>
                  <a:outerShdw blurRad="38100" dist="38100" dir="2700000" algn="tl">
                    <a:srgbClr val="000000">
                      <a:alpha val="43137"/>
                    </a:srgbClr>
                  </a:outerShdw>
                </a:effectLst>
                <a:latin typeface=" Arial"/>
              </a:rPr>
              <a:t>PL, PSG, SL</a:t>
            </a:r>
            <a:endParaRPr lang="en-US" sz="800" b="1" i="1" dirty="0">
              <a:solidFill>
                <a:schemeClr val="bg1"/>
              </a:solidFill>
              <a:effectLst>
                <a:outerShdw blurRad="38100" dist="38100" dir="2700000" algn="tl">
                  <a:srgbClr val="000000">
                    <a:alpha val="43137"/>
                  </a:srgbClr>
                </a:outerShdw>
              </a:effectLst>
              <a:latin typeface=" Arial"/>
            </a:endParaRPr>
          </a:p>
        </p:txBody>
      </p:sp>
      <p:sp>
        <p:nvSpPr>
          <p:cNvPr id="15" name="TextBox 14"/>
          <p:cNvSpPr txBox="1"/>
          <p:nvPr/>
        </p:nvSpPr>
        <p:spPr>
          <a:xfrm>
            <a:off x="2438400" y="3695700"/>
            <a:ext cx="3810000" cy="152400"/>
          </a:xfrm>
          <a:prstGeom prst="rect">
            <a:avLst/>
          </a:prstGeom>
          <a:solidFill>
            <a:srgbClr val="0070C0"/>
          </a:solidFill>
          <a:ln w="12700">
            <a:solidFill>
              <a:schemeClr val="tx1"/>
            </a:solidFill>
          </a:ln>
          <a:effectLst>
            <a:outerShdw blurRad="63500" sx="102000" sy="102000" algn="ctr" rotWithShape="0">
              <a:prstClr val="black">
                <a:alpha val="40000"/>
              </a:prstClr>
            </a:outerShdw>
          </a:effectLst>
        </p:spPr>
        <p:txBody>
          <a:bodyPr wrap="square" rtlCol="0" anchor="ctr">
            <a:noAutofit/>
          </a:bodyPr>
          <a:lstStyle/>
          <a:p>
            <a:pPr defTabSz="914147"/>
            <a:r>
              <a:rPr lang="en-US" sz="800" b="1" i="1" dirty="0">
                <a:solidFill>
                  <a:schemeClr val="bg1"/>
                </a:solidFill>
                <a:effectLst>
                  <a:outerShdw blurRad="38100" dist="38100" dir="2700000" algn="tl">
                    <a:srgbClr val="000000">
                      <a:alpha val="43137"/>
                    </a:srgbClr>
                  </a:outerShdw>
                </a:effectLst>
                <a:latin typeface=" Arial"/>
              </a:rPr>
              <a:t>Principles of Mission Command	XO, PL, PSG</a:t>
            </a:r>
          </a:p>
        </p:txBody>
      </p:sp>
      <p:sp>
        <p:nvSpPr>
          <p:cNvPr id="16" name="TextBox 15"/>
          <p:cNvSpPr txBox="1"/>
          <p:nvPr/>
        </p:nvSpPr>
        <p:spPr>
          <a:xfrm>
            <a:off x="2438400" y="3924300"/>
            <a:ext cx="3810000" cy="152400"/>
          </a:xfrm>
          <a:prstGeom prst="rect">
            <a:avLst/>
          </a:prstGeom>
          <a:solidFill>
            <a:srgbClr val="0070C0"/>
          </a:solidFill>
          <a:ln w="12700">
            <a:solidFill>
              <a:schemeClr val="tx1"/>
            </a:solidFill>
          </a:ln>
          <a:effectLst>
            <a:outerShdw blurRad="63500" sx="102000" sy="102000" algn="ctr" rotWithShape="0">
              <a:prstClr val="black">
                <a:alpha val="40000"/>
              </a:prstClr>
            </a:outerShdw>
          </a:effectLst>
        </p:spPr>
        <p:txBody>
          <a:bodyPr wrap="square" rtlCol="0" anchor="ctr">
            <a:noAutofit/>
          </a:bodyPr>
          <a:lstStyle/>
          <a:p>
            <a:pPr defTabSz="914147"/>
            <a:r>
              <a:rPr lang="en-US" sz="800" b="1" i="1" dirty="0">
                <a:solidFill>
                  <a:schemeClr val="bg1"/>
                </a:solidFill>
                <a:effectLst>
                  <a:outerShdw blurRad="38100" dist="38100" dir="2700000" algn="tl">
                    <a:srgbClr val="000000">
                      <a:alpha val="43137"/>
                    </a:srgbClr>
                  </a:outerShdw>
                </a:effectLst>
                <a:latin typeface=" Arial"/>
              </a:rPr>
              <a:t>TED Talks </a:t>
            </a:r>
            <a:r>
              <a:rPr lang="en-US" sz="800" b="1" i="1" dirty="0" smtClean="0">
                <a:solidFill>
                  <a:schemeClr val="bg1"/>
                </a:solidFill>
                <a:effectLst>
                  <a:outerShdw blurRad="38100" dist="38100" dir="2700000" algn="tl">
                    <a:srgbClr val="000000">
                      <a:alpha val="43137"/>
                    </a:srgbClr>
                  </a:outerShdw>
                </a:effectLst>
                <a:latin typeface=" Arial"/>
              </a:rPr>
              <a:t>&amp; Podcast Discussion</a:t>
            </a:r>
            <a:r>
              <a:rPr lang="en-US" sz="800" b="1" i="1" dirty="0">
                <a:solidFill>
                  <a:schemeClr val="bg1"/>
                </a:solidFill>
                <a:effectLst>
                  <a:outerShdw blurRad="38100" dist="38100" dir="2700000" algn="tl">
                    <a:srgbClr val="000000">
                      <a:alpha val="43137"/>
                    </a:srgbClr>
                  </a:outerShdw>
                </a:effectLst>
                <a:latin typeface=" Arial"/>
              </a:rPr>
              <a:t>	PL, PSG, SL</a:t>
            </a:r>
          </a:p>
        </p:txBody>
      </p:sp>
      <p:sp>
        <p:nvSpPr>
          <p:cNvPr id="17" name="TextBox 16"/>
          <p:cNvSpPr txBox="1"/>
          <p:nvPr/>
        </p:nvSpPr>
        <p:spPr>
          <a:xfrm>
            <a:off x="2438400" y="4152900"/>
            <a:ext cx="3810000" cy="152400"/>
          </a:xfrm>
          <a:prstGeom prst="rect">
            <a:avLst/>
          </a:prstGeom>
          <a:solidFill>
            <a:srgbClr val="0070C0"/>
          </a:solidFill>
          <a:ln w="12700">
            <a:solidFill>
              <a:schemeClr val="tx1"/>
            </a:solidFill>
          </a:ln>
          <a:effectLst>
            <a:outerShdw blurRad="63500" sx="102000" sy="102000" algn="ctr" rotWithShape="0">
              <a:prstClr val="black">
                <a:alpha val="40000"/>
              </a:prstClr>
            </a:outerShdw>
          </a:effectLst>
        </p:spPr>
        <p:txBody>
          <a:bodyPr wrap="square" rtlCol="0" anchor="ctr">
            <a:noAutofit/>
          </a:bodyPr>
          <a:lstStyle/>
          <a:p>
            <a:pPr defTabSz="914147"/>
            <a:r>
              <a:rPr lang="en-US" sz="800" b="1" i="1" dirty="0" smtClean="0">
                <a:solidFill>
                  <a:schemeClr val="bg1"/>
                </a:solidFill>
                <a:effectLst>
                  <a:outerShdw blurRad="38100" dist="38100" dir="2700000" algn="tl">
                    <a:srgbClr val="000000">
                      <a:alpha val="43137"/>
                    </a:srgbClr>
                  </a:outerShdw>
                </a:effectLst>
                <a:latin typeface=" Arial"/>
              </a:rPr>
              <a:t>Leader Roles and Responsibilities </a:t>
            </a:r>
            <a:r>
              <a:rPr lang="en-US" sz="800" b="1" i="1" dirty="0">
                <a:solidFill>
                  <a:schemeClr val="bg1"/>
                </a:solidFill>
                <a:effectLst>
                  <a:outerShdw blurRad="38100" dist="38100" dir="2700000" algn="tl">
                    <a:srgbClr val="000000">
                      <a:alpha val="43137"/>
                    </a:srgbClr>
                  </a:outerShdw>
                </a:effectLst>
                <a:latin typeface=" Arial"/>
              </a:rPr>
              <a:t>	</a:t>
            </a:r>
            <a:r>
              <a:rPr lang="en-US" sz="800" b="1" i="1" dirty="0" smtClean="0">
                <a:solidFill>
                  <a:schemeClr val="bg1"/>
                </a:solidFill>
                <a:effectLst>
                  <a:outerShdw blurRad="38100" dist="38100" dir="2700000" algn="tl">
                    <a:srgbClr val="000000">
                      <a:alpha val="43137"/>
                    </a:srgbClr>
                  </a:outerShdw>
                </a:effectLst>
                <a:latin typeface=" Arial"/>
              </a:rPr>
              <a:t>PL, PSG, SL</a:t>
            </a:r>
            <a:endParaRPr lang="en-US" sz="800" b="1" i="1" dirty="0">
              <a:solidFill>
                <a:schemeClr val="bg1"/>
              </a:solidFill>
              <a:effectLst>
                <a:outerShdw blurRad="38100" dist="38100" dir="2700000" algn="tl">
                  <a:srgbClr val="000000">
                    <a:alpha val="43137"/>
                  </a:srgbClr>
                </a:outerShdw>
              </a:effectLst>
              <a:latin typeface=" Arial"/>
            </a:endParaRPr>
          </a:p>
        </p:txBody>
      </p:sp>
      <p:sp>
        <p:nvSpPr>
          <p:cNvPr id="18" name="TextBox 17"/>
          <p:cNvSpPr txBox="1"/>
          <p:nvPr/>
        </p:nvSpPr>
        <p:spPr>
          <a:xfrm>
            <a:off x="2438400" y="4381500"/>
            <a:ext cx="3810000" cy="152400"/>
          </a:xfrm>
          <a:prstGeom prst="rect">
            <a:avLst/>
          </a:prstGeom>
          <a:solidFill>
            <a:srgbClr val="FFC000"/>
          </a:solidFill>
          <a:ln w="12700">
            <a:solidFill>
              <a:schemeClr val="tx1"/>
            </a:solidFill>
          </a:ln>
          <a:effectLst>
            <a:outerShdw blurRad="63500" sx="102000" sy="102000" algn="ctr" rotWithShape="0">
              <a:prstClr val="black">
                <a:alpha val="40000"/>
              </a:prstClr>
            </a:outerShdw>
          </a:effectLst>
        </p:spPr>
        <p:txBody>
          <a:bodyPr wrap="square" rtlCol="0" anchor="ctr">
            <a:noAutofit/>
          </a:bodyPr>
          <a:lstStyle/>
          <a:p>
            <a:pPr defTabSz="914147"/>
            <a:r>
              <a:rPr lang="en-US" sz="800" b="1" i="1" dirty="0" smtClean="0">
                <a:effectLst>
                  <a:outerShdw blurRad="38100" dist="38100" dir="2700000" algn="tl">
                    <a:srgbClr val="000000">
                      <a:alpha val="43137"/>
                    </a:srgbClr>
                  </a:outerShdw>
                </a:effectLst>
                <a:latin typeface=" Arial"/>
              </a:rPr>
              <a:t>Officer Reading Discussions	All Apache Officers</a:t>
            </a:r>
            <a:endParaRPr lang="en-US" sz="800" b="1" i="1" dirty="0">
              <a:effectLst>
                <a:outerShdw blurRad="38100" dist="38100" dir="2700000" algn="tl">
                  <a:srgbClr val="000000">
                    <a:alpha val="43137"/>
                  </a:srgbClr>
                </a:outerShdw>
              </a:effectLst>
              <a:latin typeface=" Arial"/>
            </a:endParaRPr>
          </a:p>
        </p:txBody>
      </p:sp>
      <p:sp>
        <p:nvSpPr>
          <p:cNvPr id="19" name="TextBox 18"/>
          <p:cNvSpPr txBox="1"/>
          <p:nvPr/>
        </p:nvSpPr>
        <p:spPr>
          <a:xfrm>
            <a:off x="2438400" y="4911923"/>
            <a:ext cx="3810000" cy="152400"/>
          </a:xfrm>
          <a:prstGeom prst="rect">
            <a:avLst/>
          </a:prstGeom>
          <a:solidFill>
            <a:srgbClr val="FFC000"/>
          </a:solidFill>
          <a:ln w="12700">
            <a:solidFill>
              <a:schemeClr val="tx1"/>
            </a:solidFill>
          </a:ln>
          <a:effectLst>
            <a:outerShdw blurRad="63500" sx="102000" sy="102000" algn="ctr" rotWithShape="0">
              <a:prstClr val="black">
                <a:alpha val="40000"/>
              </a:prstClr>
            </a:outerShdw>
          </a:effectLst>
        </p:spPr>
        <p:txBody>
          <a:bodyPr wrap="square" rtlCol="0" anchor="ctr">
            <a:noAutofit/>
          </a:bodyPr>
          <a:lstStyle/>
          <a:p>
            <a:pPr defTabSz="914147"/>
            <a:r>
              <a:rPr lang="en-US" sz="800" b="1" i="1" dirty="0" smtClean="0">
                <a:effectLst>
                  <a:outerShdw blurRad="38100" dist="38100" dir="2700000" algn="tl">
                    <a:srgbClr val="000000">
                      <a:alpha val="43137"/>
                    </a:srgbClr>
                  </a:outerShdw>
                </a:effectLst>
                <a:latin typeface=" Arial"/>
              </a:rPr>
              <a:t>ICATS</a:t>
            </a:r>
            <a:r>
              <a:rPr lang="en-US" sz="800" b="1" i="1" dirty="0">
                <a:effectLst>
                  <a:outerShdw blurRad="38100" dist="38100" dir="2700000" algn="tl">
                    <a:srgbClr val="000000">
                      <a:alpha val="43137"/>
                    </a:srgbClr>
                  </a:outerShdw>
                </a:effectLst>
                <a:latin typeface=" Arial"/>
              </a:rPr>
              <a:t>		</a:t>
            </a:r>
            <a:r>
              <a:rPr lang="en-US" sz="800" b="1" i="1" dirty="0" smtClean="0">
                <a:effectLst>
                  <a:outerShdw blurRad="38100" dist="38100" dir="2700000" algn="tl">
                    <a:srgbClr val="000000">
                      <a:alpha val="43137"/>
                    </a:srgbClr>
                  </a:outerShdw>
                </a:effectLst>
                <a:latin typeface=" Arial"/>
              </a:rPr>
              <a:t>XO, PL, PSG</a:t>
            </a:r>
            <a:endParaRPr lang="en-US" sz="800" b="1" i="1" dirty="0">
              <a:effectLst>
                <a:outerShdw blurRad="38100" dist="38100" dir="2700000" algn="tl">
                  <a:srgbClr val="000000">
                    <a:alpha val="43137"/>
                  </a:srgbClr>
                </a:outerShdw>
              </a:effectLst>
              <a:latin typeface=" Arial"/>
            </a:endParaRPr>
          </a:p>
        </p:txBody>
      </p:sp>
      <p:sp>
        <p:nvSpPr>
          <p:cNvPr id="20" name="TextBox 19"/>
          <p:cNvSpPr txBox="1"/>
          <p:nvPr/>
        </p:nvSpPr>
        <p:spPr>
          <a:xfrm>
            <a:off x="2438400" y="5140523"/>
            <a:ext cx="3810000" cy="152400"/>
          </a:xfrm>
          <a:prstGeom prst="rect">
            <a:avLst/>
          </a:prstGeom>
          <a:solidFill>
            <a:srgbClr val="FFC000"/>
          </a:solidFill>
          <a:ln w="12700">
            <a:solidFill>
              <a:schemeClr val="tx1"/>
            </a:solidFill>
          </a:ln>
          <a:effectLst>
            <a:outerShdw blurRad="63500" sx="102000" sy="102000" algn="ctr" rotWithShape="0">
              <a:prstClr val="black">
                <a:alpha val="40000"/>
              </a:prstClr>
            </a:outerShdw>
          </a:effectLst>
        </p:spPr>
        <p:txBody>
          <a:bodyPr wrap="square" rtlCol="0" anchor="ctr">
            <a:noAutofit/>
          </a:bodyPr>
          <a:lstStyle/>
          <a:p>
            <a:pPr defTabSz="914147"/>
            <a:r>
              <a:rPr lang="en-US" sz="800" b="1" i="1" dirty="0" smtClean="0">
                <a:effectLst>
                  <a:outerShdw blurRad="38100" dist="38100" dir="2700000" algn="tl">
                    <a:srgbClr val="000000">
                      <a:alpha val="43137"/>
                    </a:srgbClr>
                  </a:outerShdw>
                </a:effectLst>
                <a:latin typeface=" Arial"/>
              </a:rPr>
              <a:t>EIB</a:t>
            </a:r>
            <a:r>
              <a:rPr lang="en-US" sz="800" b="1" i="1" dirty="0">
                <a:effectLst>
                  <a:outerShdw blurRad="38100" dist="38100" dir="2700000" algn="tl">
                    <a:srgbClr val="000000">
                      <a:alpha val="43137"/>
                    </a:srgbClr>
                  </a:outerShdw>
                </a:effectLst>
                <a:latin typeface=" Arial"/>
              </a:rPr>
              <a:t>		</a:t>
            </a:r>
            <a:r>
              <a:rPr lang="en-US" sz="800" b="1" i="1" dirty="0" smtClean="0">
                <a:effectLst>
                  <a:outerShdw blurRad="38100" dist="38100" dir="2700000" algn="tl">
                    <a:srgbClr val="000000">
                      <a:alpha val="43137"/>
                    </a:srgbClr>
                  </a:outerShdw>
                </a:effectLst>
                <a:latin typeface=" Arial"/>
              </a:rPr>
              <a:t>All Apache Soldiers</a:t>
            </a:r>
            <a:endParaRPr lang="en-US" sz="800" b="1" i="1" dirty="0">
              <a:effectLst>
                <a:outerShdw blurRad="38100" dist="38100" dir="2700000" algn="tl">
                  <a:srgbClr val="000000">
                    <a:alpha val="43137"/>
                  </a:srgbClr>
                </a:outerShdw>
              </a:effectLst>
              <a:latin typeface=" Arial"/>
            </a:endParaRPr>
          </a:p>
        </p:txBody>
      </p:sp>
      <p:sp>
        <p:nvSpPr>
          <p:cNvPr id="21" name="TextBox 20"/>
          <p:cNvSpPr txBox="1"/>
          <p:nvPr/>
        </p:nvSpPr>
        <p:spPr>
          <a:xfrm>
            <a:off x="2438400" y="5369123"/>
            <a:ext cx="3810000" cy="152400"/>
          </a:xfrm>
          <a:prstGeom prst="rect">
            <a:avLst/>
          </a:prstGeom>
          <a:solidFill>
            <a:srgbClr val="0070C0"/>
          </a:solidFill>
          <a:ln w="12700">
            <a:solidFill>
              <a:schemeClr val="tx1"/>
            </a:solidFill>
          </a:ln>
          <a:effectLst>
            <a:outerShdw blurRad="63500" sx="102000" sy="102000" algn="ctr" rotWithShape="0">
              <a:prstClr val="black">
                <a:alpha val="40000"/>
              </a:prstClr>
            </a:outerShdw>
          </a:effectLst>
        </p:spPr>
        <p:txBody>
          <a:bodyPr wrap="square" rtlCol="0" anchor="ctr">
            <a:noAutofit/>
          </a:bodyPr>
          <a:lstStyle/>
          <a:p>
            <a:pPr defTabSz="914147"/>
            <a:r>
              <a:rPr lang="en-US" sz="800" b="1" i="1" dirty="0" smtClean="0">
                <a:solidFill>
                  <a:schemeClr val="bg1"/>
                </a:solidFill>
                <a:effectLst>
                  <a:outerShdw blurRad="38100" dist="38100" dir="2700000" algn="tl">
                    <a:srgbClr val="000000">
                      <a:alpha val="43137"/>
                    </a:srgbClr>
                  </a:outerShdw>
                </a:effectLst>
                <a:latin typeface=" Arial"/>
              </a:rPr>
              <a:t>Deployment Schools	All Apache Soldiers</a:t>
            </a:r>
            <a:endParaRPr lang="en-US" sz="800" b="1" i="1" dirty="0">
              <a:solidFill>
                <a:schemeClr val="bg1"/>
              </a:solidFill>
              <a:effectLst>
                <a:outerShdw blurRad="38100" dist="38100" dir="2700000" algn="tl">
                  <a:srgbClr val="000000">
                    <a:alpha val="43137"/>
                  </a:srgbClr>
                </a:outerShdw>
              </a:effectLst>
              <a:latin typeface=" Arial"/>
            </a:endParaRPr>
          </a:p>
        </p:txBody>
      </p:sp>
      <p:sp>
        <p:nvSpPr>
          <p:cNvPr id="22" name="TextBox 21"/>
          <p:cNvSpPr txBox="1"/>
          <p:nvPr/>
        </p:nvSpPr>
        <p:spPr>
          <a:xfrm>
            <a:off x="2438400" y="5597723"/>
            <a:ext cx="3810000" cy="152400"/>
          </a:xfrm>
          <a:prstGeom prst="rect">
            <a:avLst/>
          </a:prstGeom>
          <a:solidFill>
            <a:srgbClr val="0070C0"/>
          </a:solidFill>
          <a:ln w="12700">
            <a:solidFill>
              <a:schemeClr val="tx1"/>
            </a:solidFill>
          </a:ln>
          <a:effectLst>
            <a:outerShdw blurRad="63500" sx="102000" sy="102000" algn="ctr" rotWithShape="0">
              <a:prstClr val="black">
                <a:alpha val="40000"/>
              </a:prstClr>
            </a:outerShdw>
          </a:effectLst>
        </p:spPr>
        <p:txBody>
          <a:bodyPr wrap="square" rtlCol="0" anchor="ctr">
            <a:noAutofit/>
          </a:bodyPr>
          <a:lstStyle/>
          <a:p>
            <a:pPr defTabSz="914147"/>
            <a:r>
              <a:rPr lang="en-US" sz="800" b="1" i="1" dirty="0">
                <a:solidFill>
                  <a:schemeClr val="bg1"/>
                </a:solidFill>
                <a:effectLst>
                  <a:outerShdw blurRad="38100" dist="38100" dir="2700000" algn="tl">
                    <a:srgbClr val="000000">
                      <a:alpha val="43137"/>
                    </a:srgbClr>
                  </a:outerShdw>
                </a:effectLst>
                <a:latin typeface=" Arial"/>
              </a:rPr>
              <a:t>8</a:t>
            </a:r>
            <a:r>
              <a:rPr lang="en-US" sz="800" b="1" i="1" dirty="0" smtClean="0">
                <a:solidFill>
                  <a:schemeClr val="bg1"/>
                </a:solidFill>
                <a:effectLst>
                  <a:outerShdw blurRad="38100" dist="38100" dir="2700000" algn="tl">
                    <a:srgbClr val="000000">
                      <a:alpha val="43137"/>
                    </a:srgbClr>
                  </a:outerShdw>
                </a:effectLst>
                <a:latin typeface=" Arial"/>
              </a:rPr>
              <a:t>-Step Training Model </a:t>
            </a:r>
            <a:r>
              <a:rPr lang="en-US" sz="800" b="1" i="1" dirty="0">
                <a:solidFill>
                  <a:schemeClr val="bg1"/>
                </a:solidFill>
                <a:effectLst>
                  <a:outerShdw blurRad="38100" dist="38100" dir="2700000" algn="tl">
                    <a:srgbClr val="000000">
                      <a:alpha val="43137"/>
                    </a:srgbClr>
                  </a:outerShdw>
                </a:effectLst>
                <a:latin typeface=" Arial"/>
              </a:rPr>
              <a:t>	</a:t>
            </a:r>
            <a:r>
              <a:rPr lang="en-US" sz="800" b="1" i="1" dirty="0" smtClean="0">
                <a:solidFill>
                  <a:schemeClr val="bg1"/>
                </a:solidFill>
                <a:effectLst>
                  <a:outerShdw blurRad="38100" dist="38100" dir="2700000" algn="tl">
                    <a:srgbClr val="000000">
                      <a:alpha val="43137"/>
                    </a:srgbClr>
                  </a:outerShdw>
                </a:effectLst>
                <a:latin typeface=" Arial"/>
              </a:rPr>
              <a:t>PL, PSG, SL</a:t>
            </a:r>
            <a:endParaRPr lang="en-US" sz="800" b="1" i="1" dirty="0">
              <a:solidFill>
                <a:schemeClr val="bg1"/>
              </a:solidFill>
              <a:effectLst>
                <a:outerShdw blurRad="38100" dist="38100" dir="2700000" algn="tl">
                  <a:srgbClr val="000000">
                    <a:alpha val="43137"/>
                  </a:srgbClr>
                </a:outerShdw>
              </a:effectLst>
              <a:latin typeface=" Arial"/>
            </a:endParaRPr>
          </a:p>
        </p:txBody>
      </p:sp>
      <p:sp>
        <p:nvSpPr>
          <p:cNvPr id="23" name="TextBox 22"/>
          <p:cNvSpPr txBox="1"/>
          <p:nvPr/>
        </p:nvSpPr>
        <p:spPr>
          <a:xfrm>
            <a:off x="2438400" y="5826323"/>
            <a:ext cx="3810000" cy="152400"/>
          </a:xfrm>
          <a:prstGeom prst="rect">
            <a:avLst/>
          </a:prstGeom>
          <a:solidFill>
            <a:srgbClr val="0070C0"/>
          </a:solidFill>
          <a:ln w="12700">
            <a:solidFill>
              <a:schemeClr val="tx1"/>
            </a:solidFill>
          </a:ln>
          <a:effectLst>
            <a:outerShdw blurRad="63500" sx="102000" sy="102000" algn="ctr" rotWithShape="0">
              <a:prstClr val="black">
                <a:alpha val="40000"/>
              </a:prstClr>
            </a:outerShdw>
          </a:effectLst>
        </p:spPr>
        <p:txBody>
          <a:bodyPr wrap="square" rtlCol="0" anchor="ctr">
            <a:noAutofit/>
          </a:bodyPr>
          <a:lstStyle/>
          <a:p>
            <a:pPr defTabSz="914147"/>
            <a:r>
              <a:rPr lang="en-US" sz="800" b="1" i="1" dirty="0" smtClean="0">
                <a:solidFill>
                  <a:schemeClr val="bg1"/>
                </a:solidFill>
                <a:effectLst>
                  <a:outerShdw blurRad="38100" dist="38100" dir="2700000" algn="tl">
                    <a:srgbClr val="000000">
                      <a:alpha val="43137"/>
                    </a:srgbClr>
                  </a:outerShdw>
                </a:effectLst>
                <a:latin typeface=" Arial"/>
              </a:rPr>
              <a:t>Apache Tactical Athlete Program</a:t>
            </a:r>
            <a:r>
              <a:rPr lang="en-US" sz="800" b="1" i="1" dirty="0">
                <a:solidFill>
                  <a:schemeClr val="bg1"/>
                </a:solidFill>
                <a:effectLst>
                  <a:outerShdw blurRad="38100" dist="38100" dir="2700000" algn="tl">
                    <a:srgbClr val="000000">
                      <a:alpha val="43137"/>
                    </a:srgbClr>
                  </a:outerShdw>
                </a:effectLst>
                <a:latin typeface=" Arial"/>
              </a:rPr>
              <a:t>	</a:t>
            </a:r>
            <a:r>
              <a:rPr lang="en-US" sz="800" b="1" i="1" dirty="0" smtClean="0">
                <a:solidFill>
                  <a:schemeClr val="bg1"/>
                </a:solidFill>
                <a:effectLst>
                  <a:outerShdw blurRad="38100" dist="38100" dir="2700000" algn="tl">
                    <a:srgbClr val="000000">
                      <a:alpha val="43137"/>
                    </a:srgbClr>
                  </a:outerShdw>
                </a:effectLst>
                <a:latin typeface=" Arial"/>
              </a:rPr>
              <a:t>All Apache Soldiers</a:t>
            </a:r>
            <a:endParaRPr lang="en-US" sz="800" b="1" i="1" dirty="0">
              <a:solidFill>
                <a:schemeClr val="bg1"/>
              </a:solidFill>
              <a:effectLst>
                <a:outerShdw blurRad="38100" dist="38100" dir="2700000" algn="tl">
                  <a:srgbClr val="000000">
                    <a:alpha val="43137"/>
                  </a:srgbClr>
                </a:outerShdw>
              </a:effectLst>
              <a:latin typeface=" Arial"/>
            </a:endParaRPr>
          </a:p>
        </p:txBody>
      </p:sp>
      <p:sp>
        <p:nvSpPr>
          <p:cNvPr id="24" name="TextBox 23"/>
          <p:cNvSpPr txBox="1"/>
          <p:nvPr/>
        </p:nvSpPr>
        <p:spPr>
          <a:xfrm rot="16200000">
            <a:off x="1724832" y="3855827"/>
            <a:ext cx="1079147" cy="276999"/>
          </a:xfrm>
          <a:prstGeom prst="rect">
            <a:avLst/>
          </a:prstGeom>
          <a:noFill/>
        </p:spPr>
        <p:txBody>
          <a:bodyPr wrap="square" rtlCol="0">
            <a:spAutoFit/>
          </a:bodyPr>
          <a:lstStyle/>
          <a:p>
            <a:pPr algn="ctr" defTabSz="914147"/>
            <a:r>
              <a:rPr lang="en-US" sz="1200" b="1" dirty="0" smtClean="0">
                <a:solidFill>
                  <a:prstClr val="black"/>
                </a:solidFill>
                <a:effectLst>
                  <a:outerShdw blurRad="38100" dist="38100" dir="2700000" algn="tl">
                    <a:srgbClr val="000000">
                      <a:alpha val="43137"/>
                    </a:srgbClr>
                  </a:outerShdw>
                </a:effectLst>
                <a:latin typeface=" Arial"/>
              </a:rPr>
              <a:t>Teach</a:t>
            </a:r>
            <a:endParaRPr lang="en-US" sz="1200" b="1" dirty="0">
              <a:solidFill>
                <a:prstClr val="black"/>
              </a:solidFill>
              <a:effectLst>
                <a:outerShdw blurRad="38100" dist="38100" dir="2700000" algn="tl">
                  <a:srgbClr val="000000">
                    <a:alpha val="43137"/>
                  </a:srgbClr>
                </a:outerShdw>
              </a:effectLst>
              <a:latin typeface=" Arial"/>
            </a:endParaRPr>
          </a:p>
        </p:txBody>
      </p:sp>
      <p:sp>
        <p:nvSpPr>
          <p:cNvPr id="25" name="TextBox 24"/>
          <p:cNvSpPr txBox="1"/>
          <p:nvPr/>
        </p:nvSpPr>
        <p:spPr>
          <a:xfrm rot="16200000">
            <a:off x="1724832" y="5300650"/>
            <a:ext cx="1079147" cy="276999"/>
          </a:xfrm>
          <a:prstGeom prst="rect">
            <a:avLst/>
          </a:prstGeom>
          <a:noFill/>
        </p:spPr>
        <p:txBody>
          <a:bodyPr wrap="square" rtlCol="0">
            <a:spAutoFit/>
          </a:bodyPr>
          <a:lstStyle/>
          <a:p>
            <a:pPr algn="ctr" defTabSz="914147"/>
            <a:r>
              <a:rPr lang="en-US" sz="1200" b="1" dirty="0" smtClean="0">
                <a:solidFill>
                  <a:prstClr val="black"/>
                </a:solidFill>
                <a:effectLst>
                  <a:outerShdw blurRad="38100" dist="38100" dir="2700000" algn="tl">
                    <a:srgbClr val="000000">
                      <a:alpha val="43137"/>
                    </a:srgbClr>
                  </a:outerShdw>
                </a:effectLst>
                <a:latin typeface=" Arial"/>
              </a:rPr>
              <a:t>Train</a:t>
            </a:r>
            <a:endParaRPr lang="en-US" sz="1200" b="1" dirty="0">
              <a:solidFill>
                <a:prstClr val="black"/>
              </a:solidFill>
              <a:effectLst>
                <a:outerShdw blurRad="38100" dist="38100" dir="2700000" algn="tl">
                  <a:srgbClr val="000000">
                    <a:alpha val="43137"/>
                  </a:srgbClr>
                </a:outerShdw>
              </a:effectLst>
              <a:latin typeface=" Arial"/>
            </a:endParaRPr>
          </a:p>
        </p:txBody>
      </p:sp>
      <p:sp>
        <p:nvSpPr>
          <p:cNvPr id="26" name="TextBox 25"/>
          <p:cNvSpPr txBox="1"/>
          <p:nvPr/>
        </p:nvSpPr>
        <p:spPr>
          <a:xfrm>
            <a:off x="2533459" y="1671310"/>
            <a:ext cx="740908" cy="276999"/>
          </a:xfrm>
          <a:prstGeom prst="rect">
            <a:avLst/>
          </a:prstGeom>
          <a:noFill/>
        </p:spPr>
        <p:txBody>
          <a:bodyPr wrap="none" rtlCol="0">
            <a:spAutoFit/>
          </a:bodyPr>
          <a:lstStyle/>
          <a:p>
            <a:pPr defTabSz="914147"/>
            <a:r>
              <a:rPr lang="en-US" sz="1200" b="1" i="1" u="sng" dirty="0" smtClean="0">
                <a:effectLst>
                  <a:outerShdw blurRad="38100" dist="38100" dir="2700000" algn="tl">
                    <a:srgbClr val="000000">
                      <a:alpha val="43137"/>
                    </a:srgbClr>
                  </a:outerShdw>
                </a:effectLst>
                <a:latin typeface=" Arial"/>
              </a:rPr>
              <a:t>EVENT </a:t>
            </a:r>
            <a:endParaRPr lang="en-US" sz="1200" b="1" i="1" u="sng" dirty="0">
              <a:effectLst>
                <a:outerShdw blurRad="38100" dist="38100" dir="2700000" algn="tl">
                  <a:srgbClr val="000000">
                    <a:alpha val="43137"/>
                  </a:srgbClr>
                </a:outerShdw>
              </a:effectLst>
              <a:latin typeface=" Arial"/>
            </a:endParaRPr>
          </a:p>
        </p:txBody>
      </p:sp>
      <p:sp>
        <p:nvSpPr>
          <p:cNvPr id="27" name="TextBox 26"/>
          <p:cNvSpPr txBox="1"/>
          <p:nvPr/>
        </p:nvSpPr>
        <p:spPr>
          <a:xfrm>
            <a:off x="4419600" y="1676400"/>
            <a:ext cx="986167" cy="276999"/>
          </a:xfrm>
          <a:prstGeom prst="rect">
            <a:avLst/>
          </a:prstGeom>
          <a:noFill/>
        </p:spPr>
        <p:txBody>
          <a:bodyPr wrap="none" rtlCol="0">
            <a:spAutoFit/>
          </a:bodyPr>
          <a:lstStyle/>
          <a:p>
            <a:pPr defTabSz="914147"/>
            <a:r>
              <a:rPr lang="en-US" sz="1200" b="1" i="1" u="sng" dirty="0" smtClean="0">
                <a:solidFill>
                  <a:prstClr val="black"/>
                </a:solidFill>
                <a:effectLst>
                  <a:outerShdw blurRad="38100" dist="38100" dir="2700000" algn="tl">
                    <a:srgbClr val="000000">
                      <a:alpha val="43137"/>
                    </a:srgbClr>
                  </a:outerShdw>
                </a:effectLst>
                <a:latin typeface=" Arial"/>
              </a:rPr>
              <a:t>AUDIENCE</a:t>
            </a:r>
            <a:endParaRPr lang="en-US" sz="1200" b="1" i="1" u="sng" dirty="0">
              <a:solidFill>
                <a:prstClr val="black"/>
              </a:solidFill>
              <a:effectLst>
                <a:outerShdw blurRad="38100" dist="38100" dir="2700000" algn="tl">
                  <a:srgbClr val="000000">
                    <a:alpha val="43137"/>
                  </a:srgbClr>
                </a:outerShdw>
              </a:effectLst>
              <a:latin typeface=" Arial"/>
            </a:endParaRPr>
          </a:p>
        </p:txBody>
      </p:sp>
      <p:sp>
        <p:nvSpPr>
          <p:cNvPr id="28" name="TextBox 27"/>
          <p:cNvSpPr txBox="1"/>
          <p:nvPr/>
        </p:nvSpPr>
        <p:spPr>
          <a:xfrm>
            <a:off x="2133600" y="1943100"/>
            <a:ext cx="4204447" cy="1219200"/>
          </a:xfrm>
          <a:prstGeom prst="rect">
            <a:avLst/>
          </a:prstGeom>
          <a:solidFill>
            <a:schemeClr val="bg1">
              <a:lumMod val="75000"/>
            </a:schemeClr>
          </a:solidFill>
          <a:ln w="12700">
            <a:solidFill>
              <a:schemeClr val="tx1"/>
            </a:solidFill>
          </a:ln>
          <a:effectLst>
            <a:outerShdw blurRad="63500" sx="102000" sy="102000" algn="ctr" rotWithShape="0">
              <a:prstClr val="black">
                <a:alpha val="40000"/>
              </a:prstClr>
            </a:outerShdw>
          </a:effectLst>
        </p:spPr>
        <p:txBody>
          <a:bodyPr wrap="square" rtlCol="0">
            <a:noAutofit/>
          </a:bodyPr>
          <a:lstStyle/>
          <a:p>
            <a:pPr defTabSz="914147"/>
            <a:endParaRPr lang="en-US" sz="1000" b="1" dirty="0">
              <a:solidFill>
                <a:prstClr val="black"/>
              </a:solidFill>
              <a:latin typeface=" Arial"/>
            </a:endParaRPr>
          </a:p>
        </p:txBody>
      </p:sp>
      <p:sp>
        <p:nvSpPr>
          <p:cNvPr id="29" name="TextBox 28"/>
          <p:cNvSpPr txBox="1"/>
          <p:nvPr/>
        </p:nvSpPr>
        <p:spPr>
          <a:xfrm>
            <a:off x="2438400" y="2019300"/>
            <a:ext cx="3810000" cy="152400"/>
          </a:xfrm>
          <a:prstGeom prst="rect">
            <a:avLst/>
          </a:prstGeom>
          <a:solidFill>
            <a:srgbClr val="0070C0"/>
          </a:solidFill>
          <a:ln w="12700">
            <a:solidFill>
              <a:schemeClr val="tx1"/>
            </a:solidFill>
          </a:ln>
          <a:effectLst>
            <a:outerShdw blurRad="63500" sx="102000" sy="102000" algn="ctr" rotWithShape="0">
              <a:prstClr val="black">
                <a:alpha val="40000"/>
              </a:prstClr>
            </a:outerShdw>
          </a:effectLst>
        </p:spPr>
        <p:txBody>
          <a:bodyPr wrap="square" rtlCol="0" anchor="ctr">
            <a:noAutofit/>
          </a:bodyPr>
          <a:lstStyle/>
          <a:p>
            <a:pPr defTabSz="914147"/>
            <a:r>
              <a:rPr lang="en-US" sz="800" b="1" i="1" dirty="0" smtClean="0">
                <a:solidFill>
                  <a:schemeClr val="bg1"/>
                </a:solidFill>
                <a:effectLst>
                  <a:outerShdw blurRad="38100" dist="38100" dir="2700000" algn="tl">
                    <a:srgbClr val="000000">
                      <a:alpha val="43137"/>
                    </a:srgbClr>
                  </a:outerShdw>
                </a:effectLst>
                <a:latin typeface=" Arial"/>
              </a:rPr>
              <a:t>Initial/Performance Counseling </a:t>
            </a:r>
            <a:r>
              <a:rPr lang="en-US" sz="800" b="1" i="1" dirty="0">
                <a:solidFill>
                  <a:schemeClr val="bg1"/>
                </a:solidFill>
                <a:effectLst>
                  <a:outerShdw blurRad="38100" dist="38100" dir="2700000" algn="tl">
                    <a:srgbClr val="000000">
                      <a:alpha val="43137"/>
                    </a:srgbClr>
                  </a:outerShdw>
                </a:effectLst>
                <a:latin typeface=" Arial"/>
              </a:rPr>
              <a:t>	</a:t>
            </a:r>
            <a:r>
              <a:rPr lang="en-US" sz="800" b="1" i="1" dirty="0" smtClean="0">
                <a:solidFill>
                  <a:schemeClr val="bg1"/>
                </a:solidFill>
                <a:effectLst>
                  <a:outerShdw blurRad="38100" dist="38100" dir="2700000" algn="tl">
                    <a:srgbClr val="000000">
                      <a:alpha val="43137"/>
                    </a:srgbClr>
                  </a:outerShdw>
                </a:effectLst>
                <a:latin typeface=" Arial"/>
              </a:rPr>
              <a:t>All Apache Soldiers</a:t>
            </a:r>
            <a:endParaRPr lang="en-US" sz="800" b="1" i="1" dirty="0">
              <a:solidFill>
                <a:schemeClr val="bg1"/>
              </a:solidFill>
              <a:effectLst>
                <a:outerShdw blurRad="38100" dist="38100" dir="2700000" algn="tl">
                  <a:srgbClr val="000000">
                    <a:alpha val="43137"/>
                  </a:srgbClr>
                </a:outerShdw>
              </a:effectLst>
              <a:latin typeface=" Arial"/>
            </a:endParaRPr>
          </a:p>
        </p:txBody>
      </p:sp>
      <p:sp>
        <p:nvSpPr>
          <p:cNvPr id="30" name="TextBox 29"/>
          <p:cNvSpPr txBox="1"/>
          <p:nvPr/>
        </p:nvSpPr>
        <p:spPr>
          <a:xfrm>
            <a:off x="2438400" y="2247900"/>
            <a:ext cx="3810000" cy="152400"/>
          </a:xfrm>
          <a:prstGeom prst="rect">
            <a:avLst/>
          </a:prstGeom>
          <a:solidFill>
            <a:srgbClr val="0070C0"/>
          </a:solidFill>
          <a:ln w="12700">
            <a:solidFill>
              <a:schemeClr val="tx1"/>
            </a:solidFill>
          </a:ln>
          <a:effectLst>
            <a:outerShdw blurRad="63500" sx="102000" sy="102000" algn="ctr" rotWithShape="0">
              <a:prstClr val="black">
                <a:alpha val="40000"/>
              </a:prstClr>
            </a:outerShdw>
          </a:effectLst>
        </p:spPr>
        <p:txBody>
          <a:bodyPr wrap="square" rtlCol="0" anchor="ctr">
            <a:noAutofit/>
          </a:bodyPr>
          <a:lstStyle/>
          <a:p>
            <a:pPr defTabSz="914147"/>
            <a:r>
              <a:rPr lang="en-US" sz="800" b="1" i="1" dirty="0" smtClean="0">
                <a:solidFill>
                  <a:schemeClr val="bg1"/>
                </a:solidFill>
                <a:effectLst>
                  <a:outerShdw blurRad="38100" dist="38100" dir="2700000" algn="tl">
                    <a:srgbClr val="000000">
                      <a:alpha val="43137"/>
                    </a:srgbClr>
                  </a:outerShdw>
                </a:effectLst>
                <a:latin typeface=" Arial"/>
              </a:rPr>
              <a:t>Monthly Counseling/Home Visits</a:t>
            </a:r>
            <a:r>
              <a:rPr lang="en-US" sz="800" b="1" i="1" dirty="0">
                <a:solidFill>
                  <a:schemeClr val="bg1"/>
                </a:solidFill>
                <a:effectLst>
                  <a:outerShdw blurRad="38100" dist="38100" dir="2700000" algn="tl">
                    <a:srgbClr val="000000">
                      <a:alpha val="43137"/>
                    </a:srgbClr>
                  </a:outerShdw>
                </a:effectLst>
                <a:latin typeface=" Arial"/>
              </a:rPr>
              <a:t>	</a:t>
            </a:r>
            <a:r>
              <a:rPr lang="en-US" sz="800" b="1" i="1" dirty="0" smtClean="0">
                <a:solidFill>
                  <a:schemeClr val="bg1"/>
                </a:solidFill>
                <a:effectLst>
                  <a:outerShdw blurRad="38100" dist="38100" dir="2700000" algn="tl">
                    <a:srgbClr val="000000">
                      <a:alpha val="43137"/>
                    </a:srgbClr>
                  </a:outerShdw>
                </a:effectLst>
                <a:latin typeface=" Arial"/>
              </a:rPr>
              <a:t>PL, PSG, SL</a:t>
            </a:r>
            <a:endParaRPr lang="en-US" sz="800" b="1" i="1" dirty="0">
              <a:solidFill>
                <a:schemeClr val="bg1"/>
              </a:solidFill>
              <a:effectLst>
                <a:outerShdw blurRad="38100" dist="38100" dir="2700000" algn="tl">
                  <a:srgbClr val="000000">
                    <a:alpha val="43137"/>
                  </a:srgbClr>
                </a:outerShdw>
              </a:effectLst>
              <a:latin typeface=" Arial"/>
            </a:endParaRPr>
          </a:p>
        </p:txBody>
      </p:sp>
      <p:sp>
        <p:nvSpPr>
          <p:cNvPr id="31" name="TextBox 30"/>
          <p:cNvSpPr txBox="1"/>
          <p:nvPr/>
        </p:nvSpPr>
        <p:spPr>
          <a:xfrm>
            <a:off x="2438400" y="2476500"/>
            <a:ext cx="3810000" cy="152400"/>
          </a:xfrm>
          <a:prstGeom prst="rect">
            <a:avLst/>
          </a:prstGeom>
          <a:solidFill>
            <a:srgbClr val="0070C0"/>
          </a:solidFill>
          <a:ln w="12700">
            <a:solidFill>
              <a:schemeClr val="tx1"/>
            </a:solidFill>
          </a:ln>
          <a:effectLst>
            <a:outerShdw blurRad="63500" sx="102000" sy="102000" algn="ctr" rotWithShape="0">
              <a:prstClr val="black">
                <a:alpha val="40000"/>
              </a:prstClr>
            </a:outerShdw>
          </a:effectLst>
        </p:spPr>
        <p:txBody>
          <a:bodyPr wrap="square" rtlCol="0" anchor="ctr">
            <a:noAutofit/>
          </a:bodyPr>
          <a:lstStyle/>
          <a:p>
            <a:pPr defTabSz="914147"/>
            <a:r>
              <a:rPr lang="en-US" sz="800" b="1" i="1" dirty="0">
                <a:solidFill>
                  <a:schemeClr val="bg1"/>
                </a:solidFill>
                <a:effectLst>
                  <a:outerShdw blurRad="38100" dist="38100" dir="2700000" algn="tl">
                    <a:srgbClr val="000000">
                      <a:alpha val="43137"/>
                    </a:srgbClr>
                  </a:outerShdw>
                </a:effectLst>
                <a:latin typeface=" Arial"/>
              </a:rPr>
              <a:t>Technical/Tactical </a:t>
            </a:r>
            <a:r>
              <a:rPr lang="en-US" sz="800" b="1" i="1" dirty="0" smtClean="0">
                <a:solidFill>
                  <a:schemeClr val="bg1"/>
                </a:solidFill>
                <a:effectLst>
                  <a:outerShdw blurRad="38100" dist="38100" dir="2700000" algn="tl">
                    <a:srgbClr val="000000">
                      <a:alpha val="43137"/>
                    </a:srgbClr>
                  </a:outerShdw>
                </a:effectLst>
                <a:latin typeface=" Arial"/>
              </a:rPr>
              <a:t>Quizzes</a:t>
            </a:r>
            <a:r>
              <a:rPr lang="en-US" sz="800" b="1" i="1" dirty="0">
                <a:solidFill>
                  <a:schemeClr val="bg1"/>
                </a:solidFill>
                <a:effectLst>
                  <a:outerShdw blurRad="38100" dist="38100" dir="2700000" algn="tl">
                    <a:srgbClr val="000000">
                      <a:alpha val="43137"/>
                    </a:srgbClr>
                  </a:outerShdw>
                </a:effectLst>
                <a:latin typeface=" Arial"/>
              </a:rPr>
              <a:t>	</a:t>
            </a:r>
            <a:r>
              <a:rPr lang="en-US" sz="800" b="1" i="1" dirty="0" smtClean="0">
                <a:solidFill>
                  <a:schemeClr val="bg1"/>
                </a:solidFill>
                <a:effectLst>
                  <a:outerShdw blurRad="38100" dist="38100" dir="2700000" algn="tl">
                    <a:srgbClr val="000000">
                      <a:alpha val="43137"/>
                    </a:srgbClr>
                  </a:outerShdw>
                </a:effectLst>
                <a:latin typeface=" Arial"/>
              </a:rPr>
              <a:t>PL, PSG, SL</a:t>
            </a:r>
            <a:endParaRPr lang="en-US" sz="800" b="1" i="1" dirty="0">
              <a:solidFill>
                <a:schemeClr val="bg1"/>
              </a:solidFill>
              <a:effectLst>
                <a:outerShdw blurRad="38100" dist="38100" dir="2700000" algn="tl">
                  <a:srgbClr val="000000">
                    <a:alpha val="43137"/>
                  </a:srgbClr>
                </a:outerShdw>
              </a:effectLst>
              <a:latin typeface=" Arial"/>
            </a:endParaRPr>
          </a:p>
        </p:txBody>
      </p:sp>
      <p:sp>
        <p:nvSpPr>
          <p:cNvPr id="32" name="TextBox 31"/>
          <p:cNvSpPr txBox="1"/>
          <p:nvPr/>
        </p:nvSpPr>
        <p:spPr>
          <a:xfrm>
            <a:off x="2438400" y="2705100"/>
            <a:ext cx="3810000" cy="152400"/>
          </a:xfrm>
          <a:prstGeom prst="rect">
            <a:avLst/>
          </a:prstGeom>
          <a:solidFill>
            <a:srgbClr val="FFC000"/>
          </a:solidFill>
          <a:ln w="12700">
            <a:solidFill>
              <a:schemeClr val="tx1"/>
            </a:solidFill>
          </a:ln>
          <a:effectLst>
            <a:outerShdw blurRad="63500" sx="102000" sy="102000" algn="ctr" rotWithShape="0">
              <a:prstClr val="black">
                <a:alpha val="40000"/>
              </a:prstClr>
            </a:outerShdw>
          </a:effectLst>
        </p:spPr>
        <p:txBody>
          <a:bodyPr wrap="square" rtlCol="0" anchor="ctr">
            <a:noAutofit/>
          </a:bodyPr>
          <a:lstStyle/>
          <a:p>
            <a:pPr defTabSz="914147"/>
            <a:r>
              <a:rPr lang="en-US" sz="800" b="1" i="1" dirty="0" smtClean="0">
                <a:effectLst>
                  <a:outerShdw blurRad="38100" dist="38100" dir="2700000" algn="tl">
                    <a:srgbClr val="000000">
                      <a:alpha val="43137"/>
                    </a:srgbClr>
                  </a:outerShdw>
                </a:effectLst>
                <a:latin typeface=" Arial"/>
              </a:rPr>
              <a:t>Apache </a:t>
            </a:r>
            <a:r>
              <a:rPr lang="en-US" sz="800" b="1" i="1" dirty="0">
                <a:effectLst>
                  <a:outerShdw blurRad="38100" dist="38100" dir="2700000" algn="tl">
                    <a:srgbClr val="000000">
                      <a:alpha val="43137"/>
                    </a:srgbClr>
                  </a:outerShdw>
                </a:effectLst>
                <a:latin typeface=" Arial"/>
              </a:rPr>
              <a:t>Reading List	XO, PL, Optional for PSG, SL</a:t>
            </a:r>
          </a:p>
        </p:txBody>
      </p:sp>
      <p:sp>
        <p:nvSpPr>
          <p:cNvPr id="33" name="TextBox 32"/>
          <p:cNvSpPr txBox="1"/>
          <p:nvPr/>
        </p:nvSpPr>
        <p:spPr>
          <a:xfrm>
            <a:off x="2438400" y="2933700"/>
            <a:ext cx="3810000" cy="152400"/>
          </a:xfrm>
          <a:prstGeom prst="rect">
            <a:avLst/>
          </a:prstGeom>
          <a:solidFill>
            <a:srgbClr val="0070C0"/>
          </a:solidFill>
          <a:ln w="12700">
            <a:solidFill>
              <a:schemeClr val="tx1"/>
            </a:solidFill>
          </a:ln>
          <a:effectLst>
            <a:outerShdw blurRad="63500" sx="102000" sy="102000" algn="ctr" rotWithShape="0">
              <a:prstClr val="black">
                <a:alpha val="40000"/>
              </a:prstClr>
            </a:outerShdw>
          </a:effectLst>
        </p:spPr>
        <p:txBody>
          <a:bodyPr wrap="square" rtlCol="0" anchor="ctr">
            <a:noAutofit/>
          </a:bodyPr>
          <a:lstStyle/>
          <a:p>
            <a:pPr defTabSz="914147"/>
            <a:r>
              <a:rPr lang="en-US" sz="800" b="1" i="1" dirty="0" smtClean="0">
                <a:solidFill>
                  <a:schemeClr val="bg1"/>
                </a:solidFill>
                <a:effectLst>
                  <a:outerShdw blurRad="38100" dist="38100" dir="2700000" algn="tl">
                    <a:srgbClr val="000000">
                      <a:alpha val="43137"/>
                    </a:srgbClr>
                  </a:outerShdw>
                </a:effectLst>
                <a:latin typeface=" Arial"/>
              </a:rPr>
              <a:t>Community Service</a:t>
            </a:r>
            <a:r>
              <a:rPr lang="en-US" sz="800" b="1" i="1" dirty="0">
                <a:solidFill>
                  <a:schemeClr val="bg1"/>
                </a:solidFill>
                <a:effectLst>
                  <a:outerShdw blurRad="38100" dist="38100" dir="2700000" algn="tl">
                    <a:srgbClr val="000000">
                      <a:alpha val="43137"/>
                    </a:srgbClr>
                  </a:outerShdw>
                </a:effectLst>
                <a:latin typeface=" Arial"/>
              </a:rPr>
              <a:t>	</a:t>
            </a:r>
            <a:r>
              <a:rPr lang="en-US" sz="800" b="1" i="1" dirty="0" smtClean="0">
                <a:solidFill>
                  <a:schemeClr val="bg1"/>
                </a:solidFill>
                <a:effectLst>
                  <a:outerShdw blurRad="38100" dist="38100" dir="2700000" algn="tl">
                    <a:srgbClr val="000000">
                      <a:alpha val="43137"/>
                    </a:srgbClr>
                  </a:outerShdw>
                </a:effectLst>
                <a:latin typeface=" Arial"/>
              </a:rPr>
              <a:t>All Apache Soldiers</a:t>
            </a:r>
            <a:endParaRPr lang="en-US" sz="800" b="1" i="1" dirty="0">
              <a:solidFill>
                <a:schemeClr val="bg1"/>
              </a:solidFill>
              <a:effectLst>
                <a:outerShdw blurRad="38100" dist="38100" dir="2700000" algn="tl">
                  <a:srgbClr val="000000">
                    <a:alpha val="43137"/>
                  </a:srgbClr>
                </a:outerShdw>
              </a:effectLst>
              <a:latin typeface=" Arial"/>
            </a:endParaRPr>
          </a:p>
        </p:txBody>
      </p:sp>
      <p:sp>
        <p:nvSpPr>
          <p:cNvPr id="34" name="TextBox 33"/>
          <p:cNvSpPr txBox="1"/>
          <p:nvPr/>
        </p:nvSpPr>
        <p:spPr>
          <a:xfrm rot="16200000">
            <a:off x="1724832" y="2408027"/>
            <a:ext cx="1079147" cy="276999"/>
          </a:xfrm>
          <a:prstGeom prst="rect">
            <a:avLst/>
          </a:prstGeom>
          <a:noFill/>
        </p:spPr>
        <p:txBody>
          <a:bodyPr wrap="square" rtlCol="0">
            <a:spAutoFit/>
          </a:bodyPr>
          <a:lstStyle/>
          <a:p>
            <a:pPr algn="ctr" defTabSz="914147"/>
            <a:r>
              <a:rPr lang="en-US" sz="1200" b="1" dirty="0" smtClean="0">
                <a:solidFill>
                  <a:prstClr val="black"/>
                </a:solidFill>
                <a:effectLst>
                  <a:outerShdw blurRad="38100" dist="38100" dir="2700000" algn="tl">
                    <a:srgbClr val="000000">
                      <a:alpha val="43137"/>
                    </a:srgbClr>
                  </a:outerShdw>
                </a:effectLst>
                <a:latin typeface=" Arial"/>
              </a:rPr>
              <a:t>Develop</a:t>
            </a:r>
            <a:endParaRPr lang="en-US" sz="1200" b="1" dirty="0">
              <a:solidFill>
                <a:prstClr val="black"/>
              </a:solidFill>
              <a:effectLst>
                <a:outerShdw blurRad="38100" dist="38100" dir="2700000" algn="tl">
                  <a:srgbClr val="000000">
                    <a:alpha val="43137"/>
                  </a:srgbClr>
                </a:outerShdw>
              </a:effectLst>
              <a:latin typeface=" Arial"/>
            </a:endParaRPr>
          </a:p>
        </p:txBody>
      </p:sp>
    </p:spTree>
    <p:extLst>
      <p:ext uri="{BB962C8B-B14F-4D97-AF65-F5344CB8AC3E}">
        <p14:creationId xmlns:p14="http://schemas.microsoft.com/office/powerpoint/2010/main" val="1601455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7451" y="171115"/>
            <a:ext cx="2278188" cy="400110"/>
          </a:xfrm>
          <a:prstGeom prst="rect">
            <a:avLst/>
          </a:prstGeom>
          <a:noFill/>
        </p:spPr>
        <p:txBody>
          <a:bodyPr wrap="none" rtlCol="0">
            <a:spAutoFit/>
          </a:bodyPr>
          <a:lstStyle/>
          <a:p>
            <a:pPr algn="ctr"/>
            <a:r>
              <a:rPr lang="en-US" sz="2000" b="1" dirty="0" smtClean="0">
                <a:solidFill>
                  <a:prstClr val="black"/>
                </a:solidFill>
                <a:latin typeface=" Arial"/>
              </a:rPr>
              <a:t>Course Overview</a:t>
            </a:r>
            <a:endParaRPr lang="en-US" sz="2000" b="1" dirty="0">
              <a:solidFill>
                <a:prstClr val="black"/>
              </a:solidFill>
              <a:latin typeface=" Arial"/>
              <a:cs typeface="Arial" pitchFamily="34" charset="0"/>
            </a:endParaRPr>
          </a:p>
        </p:txBody>
      </p:sp>
      <p:grpSp>
        <p:nvGrpSpPr>
          <p:cNvPr id="2" name="Group 1"/>
          <p:cNvGrpSpPr/>
          <p:nvPr/>
        </p:nvGrpSpPr>
        <p:grpSpPr>
          <a:xfrm>
            <a:off x="664022" y="1527849"/>
            <a:ext cx="7805046" cy="4618510"/>
            <a:chOff x="277905" y="1281958"/>
            <a:chExt cx="8650942" cy="5065059"/>
          </a:xfrm>
        </p:grpSpPr>
        <p:sp>
          <p:nvSpPr>
            <p:cNvPr id="10" name="Oval 9"/>
            <p:cNvSpPr/>
            <p:nvPr/>
          </p:nvSpPr>
          <p:spPr>
            <a:xfrm>
              <a:off x="277905" y="1281958"/>
              <a:ext cx="5427733" cy="5065059"/>
            </a:xfrm>
            <a:prstGeom prst="ellipse">
              <a:avLst/>
            </a:prstGeom>
            <a:solidFill>
              <a:srgbClr val="4F81BD">
                <a:alpha val="50196"/>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ffectLst>
                  <a:outerShdw blurRad="38100" dist="38100" dir="2700000" algn="tl">
                    <a:srgbClr val="000000">
                      <a:alpha val="43137"/>
                    </a:srgbClr>
                  </a:outerShdw>
                </a:effectLst>
              </a:endParaRPr>
            </a:p>
          </p:txBody>
        </p:sp>
        <p:sp>
          <p:nvSpPr>
            <p:cNvPr id="11" name="Oval 10"/>
            <p:cNvSpPr/>
            <p:nvPr/>
          </p:nvSpPr>
          <p:spPr>
            <a:xfrm>
              <a:off x="3541059" y="1281958"/>
              <a:ext cx="5387788" cy="5065059"/>
            </a:xfrm>
            <a:prstGeom prst="ellipse">
              <a:avLst/>
            </a:prstGeom>
            <a:solidFill>
              <a:schemeClr val="accent3">
                <a:lumMod val="50000"/>
                <a:alpha val="50196"/>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ffectLst>
                  <a:outerShdw blurRad="38100" dist="38100" dir="2700000" algn="tl">
                    <a:srgbClr val="000000">
                      <a:alpha val="43137"/>
                    </a:srgbClr>
                  </a:outerShdw>
                </a:effectLst>
              </a:endParaRPr>
            </a:p>
          </p:txBody>
        </p:sp>
        <p:sp>
          <p:nvSpPr>
            <p:cNvPr id="12" name="TextBox 11"/>
            <p:cNvSpPr txBox="1"/>
            <p:nvPr/>
          </p:nvSpPr>
          <p:spPr>
            <a:xfrm>
              <a:off x="1720894" y="1586754"/>
              <a:ext cx="2138727" cy="307777"/>
            </a:xfrm>
            <a:prstGeom prst="rect">
              <a:avLst/>
            </a:prstGeom>
            <a:noFill/>
          </p:spPr>
          <p:txBody>
            <a:bodyPr wrap="none" rtlCol="0">
              <a:spAutoFit/>
            </a:bodyPr>
            <a:lstStyle/>
            <a:p>
              <a:r>
                <a:rPr lang="en-US" sz="1400" u="sng"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Organizational Leadership</a:t>
              </a:r>
              <a:endParaRPr lang="en-US" sz="1400" u="sng"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13" name="TextBox 12"/>
            <p:cNvSpPr txBox="1"/>
            <p:nvPr/>
          </p:nvSpPr>
          <p:spPr>
            <a:xfrm>
              <a:off x="5065675" y="1586754"/>
              <a:ext cx="1866217" cy="307777"/>
            </a:xfrm>
            <a:prstGeom prst="rect">
              <a:avLst/>
            </a:prstGeom>
            <a:noFill/>
          </p:spPr>
          <p:txBody>
            <a:bodyPr wrap="none" rtlCol="0">
              <a:spAutoFit/>
            </a:bodyPr>
            <a:lstStyle/>
            <a:p>
              <a:r>
                <a:rPr lang="en-US" sz="1400" u="sng"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The Profession of Arms</a:t>
              </a:r>
              <a:endParaRPr lang="en-US" sz="1400" u="sng"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14" name="TextBox 13"/>
            <p:cNvSpPr txBox="1"/>
            <p:nvPr/>
          </p:nvSpPr>
          <p:spPr>
            <a:xfrm>
              <a:off x="5662856" y="2054699"/>
              <a:ext cx="2671182" cy="4176989"/>
            </a:xfrm>
            <a:prstGeom prst="rect">
              <a:avLst/>
            </a:prstGeom>
            <a:noFill/>
          </p:spPr>
          <p:txBody>
            <a:bodyPr wrap="square" rtlCol="0">
              <a:spAutoFit/>
            </a:bodyPr>
            <a:lstStyle/>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Baseline Comprehensive Test</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Operations (Read, Quiz, Discuss)</a:t>
              </a:r>
            </a:p>
            <a:p>
              <a:pPr marL="742950" lvl="1"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ADP 3-0</a:t>
              </a:r>
            </a:p>
            <a:p>
              <a:pPr marL="742950" lvl="1"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ADP 3-90</a:t>
              </a:r>
            </a:p>
            <a:p>
              <a:pPr marL="742950" lvl="1"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ADP 5-0</a:t>
              </a:r>
              <a:endParaRPr lang="en-US" sz="105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OPORD Development</a:t>
              </a:r>
            </a:p>
            <a:p>
              <a:pPr marL="742950" lvl="1"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Troop Leading Procedures</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Build Briefing Boards</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OPORD – Practical Evaluation</a:t>
              </a:r>
            </a:p>
            <a:p>
              <a:pPr marL="742950" lvl="1"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8 Hour OPORD Exercise</a:t>
              </a:r>
            </a:p>
            <a:p>
              <a:pPr marL="742950" lvl="1"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Brief</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Offensive Operations (ADRP 3-90)</a:t>
              </a:r>
            </a:p>
            <a:p>
              <a:pPr marL="742950" lvl="1"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Read, Discuss, Quiz</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Defensive Operations (ADRP 3-90)</a:t>
              </a:r>
            </a:p>
            <a:p>
              <a:pPr marL="742950" lvl="1" indent="-285750">
                <a:buFont typeface="Wingdings" panose="05000000000000000000" pitchFamily="2" charset="2"/>
                <a:buChar char="Ø"/>
              </a:pPr>
              <a:r>
                <a:rPr lang="en-US" sz="105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Read, Discuss, </a:t>
              </a: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Quiz</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Stability Operations (ADRP 3-07)</a:t>
              </a:r>
            </a:p>
            <a:p>
              <a:pPr marL="742950" lvl="1" indent="-285750">
                <a:buFont typeface="Wingdings" panose="05000000000000000000" pitchFamily="2" charset="2"/>
                <a:buChar char="Ø"/>
              </a:pPr>
              <a:r>
                <a:rPr lang="en-US" sz="105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Read, Discuss, </a:t>
              </a: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Quiz</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Comprehensive Exam</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Tactical Decision Games</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Legal / UCMJ LPD</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The SBCT: How We Fight &amp; </a:t>
              </a:r>
            </a:p>
            <a:p>
              <a:r>
                <a:rPr lang="en-US" sz="105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Train</a:t>
              </a:r>
              <a:endPar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Ø"/>
              </a:pPr>
              <a:endPar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15" name="TextBox 14"/>
            <p:cNvSpPr txBox="1"/>
            <p:nvPr/>
          </p:nvSpPr>
          <p:spPr>
            <a:xfrm>
              <a:off x="3758908" y="2684865"/>
              <a:ext cx="1877709" cy="2759344"/>
            </a:xfrm>
            <a:prstGeom prst="rect">
              <a:avLst/>
            </a:prstGeom>
            <a:noFill/>
          </p:spPr>
          <p:txBody>
            <a:bodyPr wrap="square" rtlCol="0">
              <a:spAutoFit/>
            </a:bodyPr>
            <a:lstStyle/>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Shared Values &amp; Vision</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Leadership </a:t>
              </a:r>
              <a:r>
                <a:rPr lang="en-US" sz="105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(Read, Quiz, Discuss</a:t>
              </a: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
              </a:r>
            </a:p>
            <a:p>
              <a:pPr marL="742950" lvl="1"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ADP 6-0</a:t>
              </a:r>
            </a:p>
            <a:p>
              <a:pPr marL="742950" lvl="1"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ADP 6-22</a:t>
              </a:r>
            </a:p>
            <a:p>
              <a:pPr marL="742950" lvl="1"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ADP 7-0</a:t>
              </a:r>
              <a:endParaRPr lang="en-US" sz="105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Maneuver Self Study</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A6 Company Grade Reading List</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White Papers</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TLM </a:t>
              </a: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2.0</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Once an Eagle</a:t>
              </a:r>
            </a:p>
            <a:p>
              <a:endPar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Ø"/>
              </a:pPr>
              <a:endPar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16" name="TextBox 15"/>
            <p:cNvSpPr txBox="1"/>
            <p:nvPr/>
          </p:nvSpPr>
          <p:spPr>
            <a:xfrm>
              <a:off x="1015671" y="2058226"/>
              <a:ext cx="2840955" cy="3468167"/>
            </a:xfrm>
            <a:prstGeom prst="rect">
              <a:avLst/>
            </a:prstGeom>
            <a:noFill/>
          </p:spPr>
          <p:txBody>
            <a:bodyPr wrap="square" rtlCol="0">
              <a:spAutoFit/>
            </a:bodyPr>
            <a:lstStyle/>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Starfish and the </a:t>
              </a: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Spider (Read &amp; Discuss)</a:t>
              </a:r>
              <a:endPar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Nick </a:t>
              </a: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Saban Interview (Watch/Discuss)</a:t>
              </a:r>
              <a:endParaRPr lang="en-US" sz="105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Good to Great (Read &amp; Discuss)</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Simon Sinek TED Talk</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The Ideal Team Player (Read &amp; Discuss)</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Psyched Up</a:t>
              </a:r>
              <a:endPar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Daniel Pink TED Talk</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Hay in the Barn Readings</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Podcast Series</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LT Lunch</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360 Degree Evaluations</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Myers-Briggs Personality </a:t>
              </a: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Test</a:t>
              </a:r>
            </a:p>
            <a:p>
              <a:pPr marL="285750" indent="-285750">
                <a:buFont typeface="Wingdings" panose="05000000000000000000" pitchFamily="2" charset="2"/>
                <a:buChar char="Ø"/>
              </a:pPr>
              <a:r>
                <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2017 Leader Summit</a:t>
              </a:r>
              <a:endPar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endPar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Ø"/>
              </a:pPr>
              <a:endPar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marL="285750" indent="-285750">
                <a:buFont typeface="Wingdings" panose="05000000000000000000" pitchFamily="2" charset="2"/>
                <a:buChar char="Ø"/>
              </a:pPr>
              <a:endParaRPr lang="en-US" sz="105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grpSp>
      <p:sp>
        <p:nvSpPr>
          <p:cNvPr id="6" name="TextBox 5"/>
          <p:cNvSpPr txBox="1"/>
          <p:nvPr/>
        </p:nvSpPr>
        <p:spPr>
          <a:xfrm>
            <a:off x="664022" y="6258517"/>
            <a:ext cx="7910635" cy="523220"/>
          </a:xfrm>
          <a:prstGeom prst="rect">
            <a:avLst/>
          </a:prstGeom>
          <a:noFill/>
        </p:spPr>
        <p:txBody>
          <a:bodyPr wrap="square" rtlCol="0">
            <a:spAutoFit/>
          </a:bodyPr>
          <a:lstStyle/>
          <a:p>
            <a:r>
              <a:rPr lang="en-US" sz="1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“Real education presupposes a sense of proportion in physical, mental, and moral development; and that he alone is educated who has learned the lessons of self-control and open-mindedness.” </a:t>
            </a:r>
            <a:endParaRPr lang="en-US" sz="1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47428" y="663808"/>
            <a:ext cx="8707886"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ALDP balances instruction, discussion, and practical exercise in the art of leadership and the science of war. It is aligned with our shared values and command philosophy and in direct contribution to our focus on being pros in the crucible of armed combat for the purpose of winning wars.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4350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3985" y="153185"/>
            <a:ext cx="3705118" cy="400110"/>
          </a:xfrm>
          <a:prstGeom prst="rect">
            <a:avLst/>
          </a:prstGeom>
          <a:noFill/>
        </p:spPr>
        <p:txBody>
          <a:bodyPr wrap="none" rtlCol="0">
            <a:spAutoFit/>
          </a:bodyPr>
          <a:lstStyle/>
          <a:p>
            <a:pPr algn="ctr"/>
            <a:r>
              <a:rPr lang="en-US" sz="2000" b="1" dirty="0" smtClean="0">
                <a:solidFill>
                  <a:prstClr val="black"/>
                </a:solidFill>
                <a:latin typeface=" Arial"/>
              </a:rPr>
              <a:t>ALDP: The Value of Dialogue</a:t>
            </a:r>
            <a:endParaRPr lang="en-US" sz="2000" b="1" dirty="0">
              <a:solidFill>
                <a:prstClr val="black"/>
              </a:solidFill>
              <a:latin typeface=" Arial"/>
              <a:cs typeface="Arial" pitchFamily="34" charset="0"/>
            </a:endParaRPr>
          </a:p>
        </p:txBody>
      </p:sp>
      <p:pic>
        <p:nvPicPr>
          <p:cNvPr id="39" name="Picture 38"/>
          <p:cNvPicPr>
            <a:picLocks noChangeAspect="1"/>
          </p:cNvPicPr>
          <p:nvPr/>
        </p:nvPicPr>
        <p:blipFill>
          <a:blip r:embed="rId3"/>
          <a:stretch>
            <a:fillRect/>
          </a:stretch>
        </p:blipFill>
        <p:spPr>
          <a:xfrm>
            <a:off x="2370780" y="656233"/>
            <a:ext cx="2097602" cy="2786534"/>
          </a:xfrm>
          <a:prstGeom prst="rect">
            <a:avLst/>
          </a:prstGeom>
          <a:ln>
            <a:solidFill>
              <a:schemeClr val="tx1"/>
            </a:solidFill>
          </a:ln>
          <a:effectLst>
            <a:outerShdw blurRad="76200" dir="18900000" sy="23000" kx="-1200000" algn="bl" rotWithShape="0">
              <a:prstClr val="black">
                <a:alpha val="20000"/>
              </a:prstClr>
            </a:outerShdw>
          </a:effectLst>
        </p:spPr>
      </p:pic>
      <p:pic>
        <p:nvPicPr>
          <p:cNvPr id="40" name="Picture 39"/>
          <p:cNvPicPr>
            <a:picLocks noChangeAspect="1"/>
          </p:cNvPicPr>
          <p:nvPr/>
        </p:nvPicPr>
        <p:blipFill>
          <a:blip r:embed="rId4"/>
          <a:stretch>
            <a:fillRect/>
          </a:stretch>
        </p:blipFill>
        <p:spPr>
          <a:xfrm>
            <a:off x="6939712" y="681047"/>
            <a:ext cx="2074074" cy="2761720"/>
          </a:xfrm>
          <a:prstGeom prst="rect">
            <a:avLst/>
          </a:prstGeom>
          <a:ln>
            <a:solidFill>
              <a:schemeClr val="tx1"/>
            </a:solidFill>
          </a:ln>
          <a:effectLst>
            <a:outerShdw blurRad="76200" dir="18900000" sy="23000" kx="-1200000" algn="bl" rotWithShape="0">
              <a:prstClr val="black">
                <a:alpha val="20000"/>
              </a:prstClr>
            </a:outerShdw>
          </a:effectLst>
        </p:spPr>
      </p:pic>
      <p:pic>
        <p:nvPicPr>
          <p:cNvPr id="38" name="Picture 37"/>
          <p:cNvPicPr>
            <a:picLocks noChangeAspect="1"/>
          </p:cNvPicPr>
          <p:nvPr/>
        </p:nvPicPr>
        <p:blipFill>
          <a:blip r:embed="rId5"/>
          <a:stretch>
            <a:fillRect/>
          </a:stretch>
        </p:blipFill>
        <p:spPr>
          <a:xfrm>
            <a:off x="90142" y="3763006"/>
            <a:ext cx="2123293" cy="2832957"/>
          </a:xfrm>
          <a:prstGeom prst="rect">
            <a:avLst/>
          </a:prstGeom>
          <a:ln>
            <a:solidFill>
              <a:schemeClr val="tx1"/>
            </a:solidFill>
          </a:ln>
          <a:effectLst>
            <a:outerShdw blurRad="76200" dir="18900000" sy="23000" kx="-1200000" algn="bl" rotWithShape="0">
              <a:prstClr val="black">
                <a:alpha val="20000"/>
              </a:prstClr>
            </a:outerShdw>
          </a:effectLst>
        </p:spPr>
      </p:pic>
      <p:pic>
        <p:nvPicPr>
          <p:cNvPr id="35" name="Picture 34"/>
          <p:cNvPicPr>
            <a:picLocks noChangeAspect="1"/>
          </p:cNvPicPr>
          <p:nvPr/>
        </p:nvPicPr>
        <p:blipFill>
          <a:blip r:embed="rId6"/>
          <a:stretch>
            <a:fillRect/>
          </a:stretch>
        </p:blipFill>
        <p:spPr>
          <a:xfrm>
            <a:off x="2365871" y="3763006"/>
            <a:ext cx="2085008" cy="2786533"/>
          </a:xfrm>
          <a:prstGeom prst="rect">
            <a:avLst/>
          </a:prstGeom>
          <a:ln>
            <a:solidFill>
              <a:schemeClr val="tx1"/>
            </a:solidFill>
          </a:ln>
          <a:effectLst>
            <a:outerShdw blurRad="76200" dir="18900000" sy="23000" kx="-1200000" algn="bl" rotWithShape="0">
              <a:prstClr val="black">
                <a:alpha val="20000"/>
              </a:prstClr>
            </a:outerShdw>
          </a:effectLst>
        </p:spPr>
      </p:pic>
      <p:sp>
        <p:nvSpPr>
          <p:cNvPr id="41" name="TextBox 40"/>
          <p:cNvSpPr txBox="1"/>
          <p:nvPr/>
        </p:nvSpPr>
        <p:spPr>
          <a:xfrm>
            <a:off x="2348370" y="3442243"/>
            <a:ext cx="2120011" cy="261610"/>
          </a:xfrm>
          <a:prstGeom prst="rect">
            <a:avLst/>
          </a:prstGeom>
          <a:noFill/>
        </p:spPr>
        <p:txBody>
          <a:bodyPr wrap="square" rtlCol="0">
            <a:spAutoFit/>
          </a:bodyPr>
          <a:lstStyle/>
          <a:p>
            <a:pPr algn="ctr"/>
            <a:r>
              <a:rPr lang="en-US" sz="1100" b="1" dirty="0" smtClean="0">
                <a:effectLst>
                  <a:outerShdw blurRad="38100" dist="38100" dir="2700000" algn="tl">
                    <a:srgbClr val="000000">
                      <a:alpha val="43137"/>
                    </a:srgbClr>
                  </a:outerShdw>
                </a:effectLst>
                <a:latin typeface=" Arial"/>
              </a:rPr>
              <a:t>The Starfish </a:t>
            </a:r>
            <a:r>
              <a:rPr lang="en-US" sz="1100" b="1" dirty="0" smtClean="0">
                <a:effectLst>
                  <a:outerShdw blurRad="38100" dist="38100" dir="2700000" algn="tl">
                    <a:srgbClr val="000000">
                      <a:alpha val="43137"/>
                    </a:srgbClr>
                  </a:outerShdw>
                </a:effectLst>
                <a:latin typeface=" Arial"/>
              </a:rPr>
              <a:t>&amp; the </a:t>
            </a:r>
            <a:r>
              <a:rPr lang="en-US" sz="1100" b="1" dirty="0" smtClean="0">
                <a:effectLst>
                  <a:outerShdw blurRad="38100" dist="38100" dir="2700000" algn="tl">
                    <a:srgbClr val="000000">
                      <a:alpha val="43137"/>
                    </a:srgbClr>
                  </a:outerShdw>
                </a:effectLst>
                <a:latin typeface=" Arial"/>
              </a:rPr>
              <a:t>Spider</a:t>
            </a:r>
            <a:endParaRPr lang="en-US" sz="1100" b="1" dirty="0">
              <a:effectLst>
                <a:outerShdw blurRad="38100" dist="38100" dir="2700000" algn="tl">
                  <a:srgbClr val="000000">
                    <a:alpha val="43137"/>
                  </a:srgbClr>
                </a:outerShdw>
              </a:effectLst>
              <a:latin typeface=" Arial"/>
            </a:endParaRPr>
          </a:p>
        </p:txBody>
      </p:sp>
      <p:sp>
        <p:nvSpPr>
          <p:cNvPr id="42" name="TextBox 41"/>
          <p:cNvSpPr txBox="1"/>
          <p:nvPr/>
        </p:nvSpPr>
        <p:spPr>
          <a:xfrm>
            <a:off x="6839004" y="3446142"/>
            <a:ext cx="2268571" cy="261610"/>
          </a:xfrm>
          <a:prstGeom prst="rect">
            <a:avLst/>
          </a:prstGeom>
          <a:noFill/>
        </p:spPr>
        <p:txBody>
          <a:bodyPr wrap="none" rtlCol="0">
            <a:spAutoFit/>
          </a:bodyPr>
          <a:lstStyle/>
          <a:p>
            <a:pPr algn="ctr"/>
            <a:r>
              <a:rPr lang="en-US" sz="1100" b="1" dirty="0" smtClean="0">
                <a:effectLst>
                  <a:outerShdw blurRad="38100" dist="38100" dir="2700000" algn="tl">
                    <a:srgbClr val="000000">
                      <a:alpha val="43137"/>
                    </a:srgbClr>
                  </a:outerShdw>
                </a:effectLst>
                <a:latin typeface=" Arial"/>
              </a:rPr>
              <a:t>Nick </a:t>
            </a:r>
            <a:r>
              <a:rPr lang="en-US" sz="1100" b="1" dirty="0" err="1" smtClean="0">
                <a:effectLst>
                  <a:outerShdw blurRad="38100" dist="38100" dir="2700000" algn="tl">
                    <a:srgbClr val="000000">
                      <a:alpha val="43137"/>
                    </a:srgbClr>
                  </a:outerShdw>
                </a:effectLst>
                <a:latin typeface=" Arial"/>
              </a:rPr>
              <a:t>Saban</a:t>
            </a:r>
            <a:r>
              <a:rPr lang="en-US" sz="1100" b="1" dirty="0" smtClean="0">
                <a:effectLst>
                  <a:outerShdw blurRad="38100" dist="38100" dir="2700000" algn="tl">
                    <a:srgbClr val="000000">
                      <a:alpha val="43137"/>
                    </a:srgbClr>
                  </a:outerShdw>
                </a:effectLst>
                <a:latin typeface=" Arial"/>
              </a:rPr>
              <a:t> “The Perfectionist</a:t>
            </a:r>
            <a:r>
              <a:rPr lang="en-US" sz="1100" b="1" dirty="0" smtClean="0">
                <a:effectLst>
                  <a:outerShdw blurRad="38100" dist="38100" dir="2700000" algn="tl">
                    <a:srgbClr val="000000">
                      <a:alpha val="43137"/>
                    </a:srgbClr>
                  </a:outerShdw>
                </a:effectLst>
                <a:latin typeface=" Arial"/>
              </a:rPr>
              <a:t>”</a:t>
            </a:r>
            <a:endParaRPr lang="en-US" sz="1100" b="1" dirty="0">
              <a:effectLst>
                <a:outerShdw blurRad="38100" dist="38100" dir="2700000" algn="tl">
                  <a:srgbClr val="000000">
                    <a:alpha val="43137"/>
                  </a:srgbClr>
                </a:outerShdw>
              </a:effectLst>
              <a:latin typeface=" Arial"/>
            </a:endParaRPr>
          </a:p>
        </p:txBody>
      </p:sp>
      <p:sp>
        <p:nvSpPr>
          <p:cNvPr id="43" name="TextBox 42"/>
          <p:cNvSpPr txBox="1"/>
          <p:nvPr/>
        </p:nvSpPr>
        <p:spPr>
          <a:xfrm>
            <a:off x="90142" y="6581876"/>
            <a:ext cx="2123293" cy="261610"/>
          </a:xfrm>
          <a:prstGeom prst="rect">
            <a:avLst/>
          </a:prstGeom>
          <a:noFill/>
        </p:spPr>
        <p:txBody>
          <a:bodyPr wrap="square" rtlCol="0">
            <a:spAutoFit/>
          </a:bodyPr>
          <a:lstStyle/>
          <a:p>
            <a:pPr algn="ctr"/>
            <a:r>
              <a:rPr lang="en-US" sz="1100" b="1" dirty="0" smtClean="0">
                <a:effectLst>
                  <a:outerShdw blurRad="38100" dist="38100" dir="2700000" algn="tl">
                    <a:srgbClr val="000000">
                      <a:alpha val="43137"/>
                    </a:srgbClr>
                  </a:outerShdw>
                </a:effectLst>
                <a:latin typeface=" Arial"/>
              </a:rPr>
              <a:t>Living </a:t>
            </a:r>
            <a:r>
              <a:rPr lang="en-US" sz="1100" b="1" dirty="0" smtClean="0">
                <a:effectLst>
                  <a:outerShdw blurRad="38100" dist="38100" dir="2700000" algn="tl">
                    <a:srgbClr val="000000">
                      <a:alpha val="43137"/>
                    </a:srgbClr>
                  </a:outerShdw>
                </a:effectLst>
                <a:latin typeface=" Arial"/>
              </a:rPr>
              <a:t>In Tension</a:t>
            </a:r>
            <a:endParaRPr lang="en-US" sz="1100" b="1" dirty="0">
              <a:effectLst>
                <a:outerShdw blurRad="38100" dist="38100" dir="2700000" algn="tl">
                  <a:srgbClr val="000000">
                    <a:alpha val="43137"/>
                  </a:srgbClr>
                </a:outerShdw>
              </a:effectLst>
              <a:latin typeface=" Arial"/>
            </a:endParaRPr>
          </a:p>
        </p:txBody>
      </p:sp>
      <p:sp>
        <p:nvSpPr>
          <p:cNvPr id="44" name="TextBox 43"/>
          <p:cNvSpPr txBox="1"/>
          <p:nvPr/>
        </p:nvSpPr>
        <p:spPr>
          <a:xfrm>
            <a:off x="2365872" y="6542049"/>
            <a:ext cx="2085008" cy="261610"/>
          </a:xfrm>
          <a:prstGeom prst="rect">
            <a:avLst/>
          </a:prstGeom>
          <a:noFill/>
        </p:spPr>
        <p:txBody>
          <a:bodyPr wrap="square" rtlCol="0">
            <a:spAutoFit/>
          </a:bodyPr>
          <a:lstStyle/>
          <a:p>
            <a:pPr algn="ctr"/>
            <a:r>
              <a:rPr lang="en-US" sz="1100" b="1" dirty="0" smtClean="0">
                <a:effectLst>
                  <a:outerShdw blurRad="38100" dist="38100" dir="2700000" algn="tl">
                    <a:srgbClr val="000000">
                      <a:alpha val="43137"/>
                    </a:srgbClr>
                  </a:outerShdw>
                </a:effectLst>
                <a:latin typeface=" Arial"/>
              </a:rPr>
              <a:t>Good </a:t>
            </a:r>
            <a:r>
              <a:rPr lang="en-US" sz="1100" b="1" dirty="0" smtClean="0">
                <a:effectLst>
                  <a:outerShdw blurRad="38100" dist="38100" dir="2700000" algn="tl">
                    <a:srgbClr val="000000">
                      <a:alpha val="43137"/>
                    </a:srgbClr>
                  </a:outerShdw>
                </a:effectLst>
                <a:latin typeface=" Arial"/>
              </a:rPr>
              <a:t>to Great</a:t>
            </a:r>
            <a:endParaRPr lang="en-US" sz="1100" b="1" dirty="0">
              <a:effectLst>
                <a:outerShdw blurRad="38100" dist="38100" dir="2700000" algn="tl">
                  <a:srgbClr val="000000">
                    <a:alpha val="43137"/>
                  </a:srgbClr>
                </a:outerShdw>
              </a:effectLst>
              <a:latin typeface=" Arial"/>
            </a:endParaRPr>
          </a:p>
        </p:txBody>
      </p:sp>
      <p:sp>
        <p:nvSpPr>
          <p:cNvPr id="45" name="TextBox 44"/>
          <p:cNvSpPr txBox="1"/>
          <p:nvPr/>
        </p:nvSpPr>
        <p:spPr>
          <a:xfrm>
            <a:off x="23893" y="645793"/>
            <a:ext cx="2276626" cy="3308598"/>
          </a:xfrm>
          <a:prstGeom prst="rect">
            <a:avLst/>
          </a:prstGeom>
          <a:noFill/>
        </p:spPr>
        <p:txBody>
          <a:bodyPr wrap="square" rtlCol="0">
            <a:spAutoFit/>
          </a:bodyPr>
          <a:lstStyle/>
          <a:p>
            <a:pPr algn="ctr"/>
            <a:r>
              <a:rPr lang="en-US" sz="1100" u="sng" dirty="0" smtClean="0">
                <a:effectLst>
                  <a:outerShdw blurRad="38100" dist="38100" dir="2700000" algn="tl">
                    <a:srgbClr val="000000">
                      <a:alpha val="43137"/>
                    </a:srgbClr>
                  </a:outerShdw>
                </a:effectLst>
                <a:latin typeface=" Arial"/>
              </a:rPr>
              <a:t>The Apache Leader Development Process</a:t>
            </a:r>
          </a:p>
          <a:p>
            <a:pPr algn="ctr"/>
            <a:endParaRPr lang="en-US" sz="1100" u="sng" dirty="0" smtClean="0">
              <a:effectLst>
                <a:outerShdw blurRad="38100" dist="38100" dir="2700000" algn="tl">
                  <a:srgbClr val="000000">
                    <a:alpha val="43137"/>
                  </a:srgbClr>
                </a:outerShdw>
              </a:effectLst>
              <a:latin typeface=" Arial"/>
            </a:endParaRPr>
          </a:p>
          <a:p>
            <a:pPr marL="285750" indent="-285750">
              <a:buBlip>
                <a:blip r:embed="rId7"/>
              </a:buBlip>
            </a:pPr>
            <a:r>
              <a:rPr lang="en-US" sz="1100" dirty="0" smtClean="0">
                <a:latin typeface=" Arial"/>
              </a:rPr>
              <a:t>PROCESS; not a program</a:t>
            </a:r>
          </a:p>
          <a:p>
            <a:pPr marL="285750" indent="-285750">
              <a:buBlip>
                <a:blip r:embed="rId7"/>
              </a:buBlip>
            </a:pPr>
            <a:r>
              <a:rPr lang="en-US" sz="1100" dirty="0" smtClean="0">
                <a:latin typeface=" Arial"/>
              </a:rPr>
              <a:t>Builds agile, adaptive, and critically thinking leaders of character</a:t>
            </a:r>
          </a:p>
          <a:p>
            <a:pPr marL="285750" indent="-285750">
              <a:buBlip>
                <a:blip r:embed="rId7"/>
              </a:buBlip>
            </a:pPr>
            <a:r>
              <a:rPr lang="en-US" sz="1100" dirty="0" smtClean="0">
                <a:latin typeface=" Arial"/>
              </a:rPr>
              <a:t>Connects our shared values to our ends and ways</a:t>
            </a:r>
          </a:p>
          <a:p>
            <a:pPr marL="285750" indent="-285750">
              <a:buBlip>
                <a:blip r:embed="rId7"/>
              </a:buBlip>
            </a:pPr>
            <a:r>
              <a:rPr lang="en-US" sz="1100" dirty="0" smtClean="0">
                <a:latin typeface=" Arial"/>
              </a:rPr>
              <a:t>Develops cognitive abilities; how + why &gt; what</a:t>
            </a:r>
          </a:p>
          <a:p>
            <a:pPr marL="285750" indent="-285750">
              <a:buBlip>
                <a:blip r:embed="rId7"/>
              </a:buBlip>
            </a:pPr>
            <a:r>
              <a:rPr lang="en-US" sz="1100" dirty="0" smtClean="0">
                <a:latin typeface=" Arial"/>
              </a:rPr>
              <a:t>Marries the Art of Leadership to the Science of Tactical Application and their Strategic Impacts</a:t>
            </a:r>
          </a:p>
          <a:p>
            <a:pPr marL="285750" indent="-285750">
              <a:buBlip>
                <a:blip r:embed="rId7"/>
              </a:buBlip>
            </a:pPr>
            <a:r>
              <a:rPr lang="en-US" sz="1100" dirty="0" smtClean="0">
                <a:latin typeface=" Arial"/>
              </a:rPr>
              <a:t>Promotes the Profession of Arms – contributes to the canon</a:t>
            </a:r>
          </a:p>
          <a:p>
            <a:endParaRPr lang="en-US" sz="1100" dirty="0" smtClean="0">
              <a:latin typeface=" Arial"/>
            </a:endParaRPr>
          </a:p>
        </p:txBody>
      </p:sp>
      <p:sp>
        <p:nvSpPr>
          <p:cNvPr id="46" name="Rectangle 45"/>
          <p:cNvSpPr/>
          <p:nvPr/>
        </p:nvSpPr>
        <p:spPr>
          <a:xfrm>
            <a:off x="-1528" y="562554"/>
            <a:ext cx="9144000" cy="627004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 Arial"/>
            </a:endParaRPr>
          </a:p>
        </p:txBody>
      </p:sp>
      <p:grpSp>
        <p:nvGrpSpPr>
          <p:cNvPr id="8" name="Group 7"/>
          <p:cNvGrpSpPr/>
          <p:nvPr/>
        </p:nvGrpSpPr>
        <p:grpSpPr>
          <a:xfrm>
            <a:off x="4653377" y="656233"/>
            <a:ext cx="2101338" cy="2792480"/>
            <a:chOff x="1418249" y="3439178"/>
            <a:chExt cx="2305005" cy="2998835"/>
          </a:xfrm>
        </p:grpSpPr>
        <p:grpSp>
          <p:nvGrpSpPr>
            <p:cNvPr id="6" name="Group 5"/>
            <p:cNvGrpSpPr/>
            <p:nvPr/>
          </p:nvGrpSpPr>
          <p:grpSpPr>
            <a:xfrm>
              <a:off x="1439937" y="3439178"/>
              <a:ext cx="2283317" cy="2998835"/>
              <a:chOff x="-2654187" y="3585969"/>
              <a:chExt cx="2720504" cy="4580751"/>
            </a:xfrm>
          </p:grpSpPr>
          <p:pic>
            <p:nvPicPr>
              <p:cNvPr id="2" name="Picture 1"/>
              <p:cNvPicPr>
                <a:picLocks noChangeAspect="1"/>
              </p:cNvPicPr>
              <p:nvPr/>
            </p:nvPicPr>
            <p:blipFill>
              <a:blip r:embed="rId8"/>
              <a:stretch>
                <a:fillRect/>
              </a:stretch>
            </p:blipFill>
            <p:spPr>
              <a:xfrm>
                <a:off x="-2654187" y="3585969"/>
                <a:ext cx="2720504" cy="1535542"/>
              </a:xfrm>
              <a:prstGeom prst="rect">
                <a:avLst/>
              </a:prstGeom>
              <a:ln>
                <a:noFill/>
              </a:ln>
            </p:spPr>
          </p:pic>
          <p:pic>
            <p:nvPicPr>
              <p:cNvPr id="3" name="Picture 2"/>
              <p:cNvPicPr>
                <a:picLocks noChangeAspect="1"/>
              </p:cNvPicPr>
              <p:nvPr/>
            </p:nvPicPr>
            <p:blipFill>
              <a:blip r:embed="rId9"/>
              <a:stretch>
                <a:fillRect/>
              </a:stretch>
            </p:blipFill>
            <p:spPr>
              <a:xfrm>
                <a:off x="-2654187" y="5111218"/>
                <a:ext cx="2717402" cy="1535542"/>
              </a:xfrm>
              <a:prstGeom prst="rect">
                <a:avLst/>
              </a:prstGeom>
              <a:ln>
                <a:noFill/>
              </a:ln>
            </p:spPr>
          </p:pic>
          <p:pic>
            <p:nvPicPr>
              <p:cNvPr id="4" name="Picture 3"/>
              <p:cNvPicPr>
                <a:picLocks noChangeAspect="1"/>
              </p:cNvPicPr>
              <p:nvPr/>
            </p:nvPicPr>
            <p:blipFill>
              <a:blip r:embed="rId10"/>
              <a:stretch>
                <a:fillRect/>
              </a:stretch>
            </p:blipFill>
            <p:spPr>
              <a:xfrm>
                <a:off x="-2654187" y="6646760"/>
                <a:ext cx="2691560" cy="1519960"/>
              </a:xfrm>
              <a:prstGeom prst="rect">
                <a:avLst/>
              </a:prstGeom>
              <a:ln>
                <a:noFill/>
              </a:ln>
            </p:spPr>
          </p:pic>
        </p:grpSp>
        <p:sp>
          <p:nvSpPr>
            <p:cNvPr id="7" name="Rectangle 6"/>
            <p:cNvSpPr/>
            <p:nvPr/>
          </p:nvSpPr>
          <p:spPr>
            <a:xfrm>
              <a:off x="1418249" y="3439178"/>
              <a:ext cx="2267722" cy="29988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11"/>
          <a:stretch>
            <a:fillRect/>
          </a:stretch>
        </p:blipFill>
        <p:spPr>
          <a:xfrm>
            <a:off x="6939712" y="3772075"/>
            <a:ext cx="2110141" cy="2806939"/>
          </a:xfrm>
          <a:prstGeom prst="rect">
            <a:avLst/>
          </a:prstGeom>
          <a:ln>
            <a:solidFill>
              <a:schemeClr val="tx1"/>
            </a:solidFill>
          </a:ln>
        </p:spPr>
      </p:pic>
      <p:pic>
        <p:nvPicPr>
          <p:cNvPr id="10" name="Picture 9"/>
          <p:cNvPicPr>
            <a:picLocks noChangeAspect="1"/>
          </p:cNvPicPr>
          <p:nvPr/>
        </p:nvPicPr>
        <p:blipFill>
          <a:blip r:embed="rId12"/>
          <a:stretch>
            <a:fillRect/>
          </a:stretch>
        </p:blipFill>
        <p:spPr>
          <a:xfrm>
            <a:off x="4653377" y="3757059"/>
            <a:ext cx="2094360" cy="2792480"/>
          </a:xfrm>
          <a:prstGeom prst="rect">
            <a:avLst/>
          </a:prstGeom>
          <a:ln>
            <a:solidFill>
              <a:schemeClr val="tx1"/>
            </a:solidFill>
          </a:ln>
        </p:spPr>
      </p:pic>
      <p:sp>
        <p:nvSpPr>
          <p:cNvPr id="22" name="TextBox 21"/>
          <p:cNvSpPr txBox="1"/>
          <p:nvPr/>
        </p:nvSpPr>
        <p:spPr>
          <a:xfrm>
            <a:off x="4883950" y="3451938"/>
            <a:ext cx="1640194" cy="261610"/>
          </a:xfrm>
          <a:prstGeom prst="rect">
            <a:avLst/>
          </a:prstGeom>
          <a:noFill/>
        </p:spPr>
        <p:txBody>
          <a:bodyPr wrap="none" rtlCol="0">
            <a:spAutoFit/>
          </a:bodyPr>
          <a:lstStyle/>
          <a:p>
            <a:pPr algn="ctr"/>
            <a:r>
              <a:rPr lang="en-US" sz="1100" b="1" dirty="0" smtClean="0">
                <a:effectLst>
                  <a:outerShdw blurRad="38100" dist="38100" dir="2700000" algn="tl">
                    <a:srgbClr val="000000">
                      <a:alpha val="43137"/>
                    </a:srgbClr>
                  </a:outerShdw>
                </a:effectLst>
                <a:latin typeface=" Arial"/>
              </a:rPr>
              <a:t>How We Fight &amp; Train</a:t>
            </a:r>
            <a:endParaRPr lang="en-US" sz="1100" b="1" dirty="0">
              <a:effectLst>
                <a:outerShdw blurRad="38100" dist="38100" dir="2700000" algn="tl">
                  <a:srgbClr val="000000">
                    <a:alpha val="43137"/>
                  </a:srgbClr>
                </a:outerShdw>
              </a:effectLst>
              <a:latin typeface=" Arial"/>
            </a:endParaRPr>
          </a:p>
        </p:txBody>
      </p:sp>
      <p:sp>
        <p:nvSpPr>
          <p:cNvPr id="23" name="TextBox 22"/>
          <p:cNvSpPr txBox="1"/>
          <p:nvPr/>
        </p:nvSpPr>
        <p:spPr>
          <a:xfrm>
            <a:off x="4680468" y="6542049"/>
            <a:ext cx="2085008" cy="261610"/>
          </a:xfrm>
          <a:prstGeom prst="rect">
            <a:avLst/>
          </a:prstGeom>
          <a:noFill/>
        </p:spPr>
        <p:txBody>
          <a:bodyPr wrap="square" rtlCol="0">
            <a:spAutoFit/>
          </a:bodyPr>
          <a:lstStyle/>
          <a:p>
            <a:pPr algn="ctr"/>
            <a:r>
              <a:rPr lang="en-US" sz="1100" b="1" dirty="0" smtClean="0">
                <a:effectLst>
                  <a:outerShdw blurRad="38100" dist="38100" dir="2700000" algn="tl">
                    <a:srgbClr val="000000">
                      <a:alpha val="43137"/>
                    </a:srgbClr>
                  </a:outerShdw>
                </a:effectLst>
                <a:latin typeface=" Arial"/>
              </a:rPr>
              <a:t>The Ideal Team Player</a:t>
            </a:r>
            <a:endParaRPr lang="en-US" sz="1100" b="1" dirty="0">
              <a:effectLst>
                <a:outerShdw blurRad="38100" dist="38100" dir="2700000" algn="tl">
                  <a:srgbClr val="000000">
                    <a:alpha val="43137"/>
                  </a:srgbClr>
                </a:outerShdw>
              </a:effectLst>
              <a:latin typeface=" Arial"/>
            </a:endParaRPr>
          </a:p>
        </p:txBody>
      </p:sp>
      <p:sp>
        <p:nvSpPr>
          <p:cNvPr id="24" name="TextBox 23"/>
          <p:cNvSpPr txBox="1"/>
          <p:nvPr/>
        </p:nvSpPr>
        <p:spPr>
          <a:xfrm>
            <a:off x="6952278" y="6576433"/>
            <a:ext cx="2085008" cy="261610"/>
          </a:xfrm>
          <a:prstGeom prst="rect">
            <a:avLst/>
          </a:prstGeom>
          <a:noFill/>
        </p:spPr>
        <p:txBody>
          <a:bodyPr wrap="square" rtlCol="0">
            <a:spAutoFit/>
          </a:bodyPr>
          <a:lstStyle/>
          <a:p>
            <a:pPr algn="ctr"/>
            <a:r>
              <a:rPr lang="en-US" sz="1100" b="1" dirty="0" smtClean="0">
                <a:effectLst>
                  <a:outerShdw blurRad="38100" dist="38100" dir="2700000" algn="tl">
                    <a:srgbClr val="000000">
                      <a:alpha val="43137"/>
                    </a:srgbClr>
                  </a:outerShdw>
                </a:effectLst>
                <a:latin typeface=" Arial"/>
              </a:rPr>
              <a:t>Psyched Up</a:t>
            </a:r>
            <a:endParaRPr lang="en-US" sz="1100" b="1" dirty="0">
              <a:effectLst>
                <a:outerShdw blurRad="38100" dist="38100" dir="2700000" algn="tl">
                  <a:srgbClr val="000000">
                    <a:alpha val="43137"/>
                  </a:srgbClr>
                </a:outerShdw>
              </a:effectLst>
              <a:latin typeface=" Arial"/>
            </a:endParaRPr>
          </a:p>
        </p:txBody>
      </p:sp>
    </p:spTree>
    <p:extLst>
      <p:ext uri="{BB962C8B-B14F-4D97-AF65-F5344CB8AC3E}">
        <p14:creationId xmlns:p14="http://schemas.microsoft.com/office/powerpoint/2010/main" val="2277777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descr="https://combinedarmscenter.army.mil/orgs/JBLM/SiteCollectionImages/LEADER_DEV_GUI.png">
            <a:hlinkClick r:id="rId3" tooltip="CLICK TO LEARN MORE"/>
          </p:cNvPr>
          <p:cNvPicPr>
            <a:picLocks noChangeAspect="1" noChangeArrowheads="1"/>
          </p:cNvPicPr>
          <p:nvPr/>
        </p:nvPicPr>
        <p:blipFill>
          <a:blip r:embed="rId4" cstate="email"/>
          <a:srcRect/>
          <a:stretch>
            <a:fillRect/>
          </a:stretch>
        </p:blipFill>
        <p:spPr bwMode="auto">
          <a:xfrm>
            <a:off x="1905000" y="685800"/>
            <a:ext cx="1685925" cy="962025"/>
          </a:xfrm>
          <a:prstGeom prst="rect">
            <a:avLst/>
          </a:prstGeom>
          <a:noFill/>
        </p:spPr>
      </p:pic>
      <p:sp>
        <p:nvSpPr>
          <p:cNvPr id="5" name="TextBox 4"/>
          <p:cNvSpPr txBox="1"/>
          <p:nvPr/>
        </p:nvSpPr>
        <p:spPr>
          <a:xfrm>
            <a:off x="1112541" y="1676400"/>
            <a:ext cx="3307059" cy="307777"/>
          </a:xfrm>
          <a:prstGeom prst="rect">
            <a:avLst/>
          </a:prstGeom>
          <a:noFill/>
        </p:spPr>
        <p:txBody>
          <a:bodyPr wrap="none" rtlCol="0">
            <a:spAutoFit/>
          </a:bodyPr>
          <a:lstStyle/>
          <a:p>
            <a:pPr defTabSz="912813" fontAlgn="base">
              <a:spcBef>
                <a:spcPct val="0"/>
              </a:spcBef>
              <a:spcAft>
                <a:spcPct val="0"/>
              </a:spcAft>
            </a:pPr>
            <a:r>
              <a:rPr lang="en-US" sz="1400" b="1" dirty="0">
                <a:solidFill>
                  <a:prstClr val="black"/>
                </a:solidFill>
                <a:latin typeface="Arial" pitchFamily="34" charset="0"/>
                <a:cs typeface="Arial" pitchFamily="34" charset="0"/>
              </a:rPr>
              <a:t>MTC Leader Training &amp; Development</a:t>
            </a:r>
          </a:p>
        </p:txBody>
      </p:sp>
      <p:sp>
        <p:nvSpPr>
          <p:cNvPr id="6" name="Rectangle 5"/>
          <p:cNvSpPr/>
          <p:nvPr/>
        </p:nvSpPr>
        <p:spPr>
          <a:xfrm>
            <a:off x="228600" y="2057400"/>
            <a:ext cx="1676400" cy="533400"/>
          </a:xfrm>
          <a:prstGeom prst="rect">
            <a:avLst/>
          </a:prstGeom>
          <a:solidFill>
            <a:srgbClr val="FFC0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en-US" sz="1400" dirty="0">
                <a:solidFill>
                  <a:prstClr val="black"/>
                </a:solidFill>
                <a:latin typeface="Arial" pitchFamily="34" charset="0"/>
                <a:cs typeface="Arial" pitchFamily="34" charset="0"/>
              </a:rPr>
              <a:t>Video Library</a:t>
            </a:r>
          </a:p>
        </p:txBody>
      </p:sp>
      <p:sp>
        <p:nvSpPr>
          <p:cNvPr id="7" name="Rectangle 6"/>
          <p:cNvSpPr/>
          <p:nvPr/>
        </p:nvSpPr>
        <p:spPr>
          <a:xfrm>
            <a:off x="1981200" y="2057400"/>
            <a:ext cx="1676400" cy="533400"/>
          </a:xfrm>
          <a:prstGeom prst="rect">
            <a:avLst/>
          </a:prstGeom>
          <a:solidFill>
            <a:schemeClr val="tx1">
              <a:lumMod val="75000"/>
              <a:lumOff val="25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en-US" sz="1400" dirty="0">
                <a:solidFill>
                  <a:prstClr val="white"/>
                </a:solidFill>
                <a:latin typeface="Arial" pitchFamily="34" charset="0"/>
                <a:cs typeface="Arial" pitchFamily="34" charset="0"/>
              </a:rPr>
              <a:t>Document Library</a:t>
            </a:r>
          </a:p>
        </p:txBody>
      </p:sp>
      <p:sp>
        <p:nvSpPr>
          <p:cNvPr id="8" name="Rectangle 7"/>
          <p:cNvSpPr/>
          <p:nvPr/>
        </p:nvSpPr>
        <p:spPr>
          <a:xfrm>
            <a:off x="3733800" y="2057400"/>
            <a:ext cx="1676400" cy="533400"/>
          </a:xfrm>
          <a:prstGeom prst="rect">
            <a:avLst/>
          </a:prstGeom>
          <a:solidFill>
            <a:srgbClr val="FFC0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en-US" sz="1400" dirty="0">
                <a:solidFill>
                  <a:prstClr val="black"/>
                </a:solidFill>
                <a:latin typeface="Arial" pitchFamily="34" charset="0"/>
                <a:cs typeface="Arial" pitchFamily="34" charset="0"/>
              </a:rPr>
              <a:t>Requested Training</a:t>
            </a:r>
          </a:p>
        </p:txBody>
      </p:sp>
      <p:sp>
        <p:nvSpPr>
          <p:cNvPr id="9" name="Rectangle 8"/>
          <p:cNvSpPr/>
          <p:nvPr/>
        </p:nvSpPr>
        <p:spPr>
          <a:xfrm>
            <a:off x="228600" y="2667000"/>
            <a:ext cx="1676400" cy="2286000"/>
          </a:xfrm>
          <a:prstGeom prst="rect">
            <a:avLst/>
          </a:prstGeom>
          <a:solidFill>
            <a:schemeClr val="tx1">
              <a:lumMod val="75000"/>
              <a:lumOff val="25000"/>
            </a:schemeClr>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813" fontAlgn="base">
              <a:spcBef>
                <a:spcPct val="0"/>
              </a:spcBef>
              <a:spcAft>
                <a:spcPct val="0"/>
              </a:spcAft>
              <a:buFont typeface="Wingdings" pitchFamily="2" charset="2"/>
              <a:buChar char="v"/>
            </a:pPr>
            <a:r>
              <a:rPr lang="en-US" sz="1200" dirty="0">
                <a:solidFill>
                  <a:prstClr val="white"/>
                </a:solidFill>
                <a:latin typeface="Arial" pitchFamily="34" charset="0"/>
                <a:cs typeface="Arial" pitchFamily="34" charset="0"/>
              </a:rPr>
              <a:t>SLA Marshall Combat Leader Videos</a:t>
            </a:r>
          </a:p>
          <a:p>
            <a:pPr defTabSz="912813" fontAlgn="base">
              <a:spcBef>
                <a:spcPct val="0"/>
              </a:spcBef>
              <a:spcAft>
                <a:spcPct val="0"/>
              </a:spcAft>
              <a:buFont typeface="Wingdings" pitchFamily="2" charset="2"/>
              <a:buChar char="v"/>
            </a:pPr>
            <a:r>
              <a:rPr lang="en-US" sz="1200" dirty="0">
                <a:solidFill>
                  <a:prstClr val="white"/>
                </a:solidFill>
                <a:latin typeface="Arial" pitchFamily="34" charset="0"/>
                <a:cs typeface="Arial" pitchFamily="34" charset="0"/>
              </a:rPr>
              <a:t>Combat Accounts</a:t>
            </a:r>
          </a:p>
          <a:p>
            <a:pPr defTabSz="912813" fontAlgn="base">
              <a:spcBef>
                <a:spcPct val="0"/>
              </a:spcBef>
              <a:spcAft>
                <a:spcPct val="0"/>
              </a:spcAft>
              <a:buFont typeface="Wingdings" pitchFamily="2" charset="2"/>
              <a:buChar char="v"/>
            </a:pPr>
            <a:r>
              <a:rPr lang="en-US" sz="1200" dirty="0">
                <a:solidFill>
                  <a:prstClr val="white"/>
                </a:solidFill>
                <a:latin typeface="Arial" pitchFamily="34" charset="0"/>
                <a:cs typeface="Arial" pitchFamily="34" charset="0"/>
              </a:rPr>
              <a:t>Leaders on Leadership</a:t>
            </a:r>
          </a:p>
          <a:p>
            <a:pPr defTabSz="912813" fontAlgn="base">
              <a:spcBef>
                <a:spcPct val="0"/>
              </a:spcBef>
              <a:spcAft>
                <a:spcPct val="0"/>
              </a:spcAft>
              <a:buFont typeface="Wingdings" pitchFamily="2" charset="2"/>
              <a:buChar char="v"/>
            </a:pPr>
            <a:r>
              <a:rPr lang="en-US" sz="1200" dirty="0">
                <a:solidFill>
                  <a:prstClr val="white"/>
                </a:solidFill>
                <a:latin typeface="Arial" pitchFamily="34" charset="0"/>
                <a:cs typeface="Arial" pitchFamily="34" charset="0"/>
              </a:rPr>
              <a:t>Decision Making Exercises</a:t>
            </a:r>
          </a:p>
          <a:p>
            <a:pPr defTabSz="912813" fontAlgn="base">
              <a:spcBef>
                <a:spcPct val="0"/>
              </a:spcBef>
              <a:spcAft>
                <a:spcPct val="0"/>
              </a:spcAft>
              <a:buFont typeface="Wingdings" pitchFamily="2" charset="2"/>
              <a:buChar char="v"/>
            </a:pPr>
            <a:r>
              <a:rPr lang="en-US" sz="1200" dirty="0">
                <a:solidFill>
                  <a:prstClr val="white"/>
                </a:solidFill>
                <a:latin typeface="Arial" pitchFamily="34" charset="0"/>
                <a:cs typeface="Arial" pitchFamily="34" charset="0"/>
              </a:rPr>
              <a:t>Leadership Physiology</a:t>
            </a:r>
          </a:p>
          <a:p>
            <a:pPr defTabSz="912813" fontAlgn="base">
              <a:spcBef>
                <a:spcPct val="0"/>
              </a:spcBef>
              <a:spcAft>
                <a:spcPct val="0"/>
              </a:spcAft>
              <a:buFont typeface="Wingdings" pitchFamily="2" charset="2"/>
              <a:buChar char="v"/>
            </a:pPr>
            <a:r>
              <a:rPr lang="en-US" sz="1200" dirty="0">
                <a:solidFill>
                  <a:prstClr val="white"/>
                </a:solidFill>
                <a:latin typeface="Arial" pitchFamily="34" charset="0"/>
                <a:cs typeface="Arial" pitchFamily="34" charset="0"/>
              </a:rPr>
              <a:t>Mission Command</a:t>
            </a:r>
          </a:p>
        </p:txBody>
      </p:sp>
      <p:sp>
        <p:nvSpPr>
          <p:cNvPr id="10" name="Rectangle 9"/>
          <p:cNvSpPr/>
          <p:nvPr/>
        </p:nvSpPr>
        <p:spPr>
          <a:xfrm>
            <a:off x="1981200" y="2667000"/>
            <a:ext cx="1676400" cy="2286000"/>
          </a:xfrm>
          <a:prstGeom prst="rect">
            <a:avLst/>
          </a:prstGeom>
          <a:solidFill>
            <a:srgbClr val="FFC00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813" fontAlgn="base">
              <a:spcBef>
                <a:spcPct val="0"/>
              </a:spcBef>
              <a:spcAft>
                <a:spcPct val="0"/>
              </a:spcAft>
              <a:buFont typeface="Wingdings" pitchFamily="2" charset="2"/>
              <a:buChar char="v"/>
            </a:pPr>
            <a:r>
              <a:rPr lang="en-US" sz="1200" dirty="0">
                <a:solidFill>
                  <a:prstClr val="black"/>
                </a:solidFill>
                <a:latin typeface="Arial" pitchFamily="34" charset="0"/>
                <a:cs typeface="Arial" pitchFamily="34" charset="0"/>
              </a:rPr>
              <a:t>Leadership in the News</a:t>
            </a:r>
          </a:p>
          <a:p>
            <a:pPr defTabSz="912813" fontAlgn="base">
              <a:spcBef>
                <a:spcPct val="0"/>
              </a:spcBef>
              <a:spcAft>
                <a:spcPct val="0"/>
              </a:spcAft>
              <a:buFont typeface="Wingdings" pitchFamily="2" charset="2"/>
              <a:buChar char="v"/>
            </a:pPr>
            <a:r>
              <a:rPr lang="en-US" sz="1200" dirty="0">
                <a:solidFill>
                  <a:prstClr val="black"/>
                </a:solidFill>
                <a:latin typeface="Arial" pitchFamily="34" charset="0"/>
                <a:cs typeface="Arial" pitchFamily="34" charset="0"/>
              </a:rPr>
              <a:t>Critical Thinking</a:t>
            </a:r>
          </a:p>
          <a:p>
            <a:pPr defTabSz="912813" fontAlgn="base">
              <a:spcBef>
                <a:spcPct val="0"/>
              </a:spcBef>
              <a:spcAft>
                <a:spcPct val="0"/>
              </a:spcAft>
              <a:buFont typeface="Wingdings" pitchFamily="2" charset="2"/>
              <a:buChar char="v"/>
            </a:pPr>
            <a:r>
              <a:rPr lang="en-US" sz="1200" dirty="0">
                <a:solidFill>
                  <a:prstClr val="black"/>
                </a:solidFill>
                <a:latin typeface="Arial" pitchFamily="34" charset="0"/>
                <a:cs typeface="Arial" pitchFamily="34" charset="0"/>
              </a:rPr>
              <a:t>Communication Skill</a:t>
            </a:r>
          </a:p>
          <a:p>
            <a:pPr defTabSz="912813" fontAlgn="base">
              <a:spcBef>
                <a:spcPct val="0"/>
              </a:spcBef>
              <a:spcAft>
                <a:spcPct val="0"/>
              </a:spcAft>
              <a:buFont typeface="Wingdings" pitchFamily="2" charset="2"/>
              <a:buChar char="v"/>
            </a:pPr>
            <a:r>
              <a:rPr lang="en-US" sz="1200" dirty="0">
                <a:solidFill>
                  <a:prstClr val="black"/>
                </a:solidFill>
                <a:latin typeface="Arial" pitchFamily="34" charset="0"/>
                <a:cs typeface="Arial" pitchFamily="34" charset="0"/>
              </a:rPr>
              <a:t>Understanding Human Behavior </a:t>
            </a:r>
          </a:p>
          <a:p>
            <a:pPr defTabSz="912813" fontAlgn="base">
              <a:spcBef>
                <a:spcPct val="0"/>
              </a:spcBef>
              <a:spcAft>
                <a:spcPct val="0"/>
              </a:spcAft>
            </a:pPr>
            <a:endParaRPr lang="en-US" sz="1200" dirty="0">
              <a:solidFill>
                <a:prstClr val="black"/>
              </a:solidFill>
              <a:latin typeface="Arial" pitchFamily="34" charset="0"/>
              <a:cs typeface="Arial" pitchFamily="34" charset="0"/>
            </a:endParaRPr>
          </a:p>
        </p:txBody>
      </p:sp>
      <p:pic>
        <p:nvPicPr>
          <p:cNvPr id="318467" name="Picture 3" descr="C:\Users\douglas.e.meyer\Desktop\thCAKX7ED9.jpg"/>
          <p:cNvPicPr>
            <a:picLocks noChangeAspect="1" noChangeArrowheads="1"/>
          </p:cNvPicPr>
          <p:nvPr/>
        </p:nvPicPr>
        <p:blipFill>
          <a:blip r:embed="rId5" cstate="email"/>
          <a:srcRect/>
          <a:stretch>
            <a:fillRect/>
          </a:stretch>
        </p:blipFill>
        <p:spPr bwMode="auto">
          <a:xfrm>
            <a:off x="6371863" y="658504"/>
            <a:ext cx="2314937" cy="1219200"/>
          </a:xfrm>
          <a:prstGeom prst="rect">
            <a:avLst/>
          </a:prstGeom>
          <a:noFill/>
        </p:spPr>
      </p:pic>
      <p:sp>
        <p:nvSpPr>
          <p:cNvPr id="13" name="Rectangle 12"/>
          <p:cNvSpPr/>
          <p:nvPr/>
        </p:nvSpPr>
        <p:spPr>
          <a:xfrm>
            <a:off x="3733800" y="2667000"/>
            <a:ext cx="1676400" cy="2286000"/>
          </a:xfrm>
          <a:prstGeom prst="rect">
            <a:avLst/>
          </a:prstGeom>
          <a:solidFill>
            <a:schemeClr val="tx1">
              <a:lumMod val="75000"/>
              <a:lumOff val="25000"/>
            </a:schemeClr>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813" fontAlgn="base">
              <a:spcBef>
                <a:spcPct val="0"/>
              </a:spcBef>
              <a:spcAft>
                <a:spcPct val="0"/>
              </a:spcAft>
              <a:buFont typeface="Wingdings" pitchFamily="2" charset="2"/>
              <a:buChar char="v"/>
            </a:pPr>
            <a:r>
              <a:rPr lang="en-US" sz="1200" dirty="0">
                <a:solidFill>
                  <a:prstClr val="white"/>
                </a:solidFill>
                <a:latin typeface="Arial" pitchFamily="34" charset="0"/>
                <a:cs typeface="Arial" pitchFamily="34" charset="0"/>
              </a:rPr>
              <a:t>Combat Leader Interview Program</a:t>
            </a:r>
          </a:p>
          <a:p>
            <a:pPr defTabSz="912813" fontAlgn="base">
              <a:spcBef>
                <a:spcPct val="0"/>
              </a:spcBef>
              <a:spcAft>
                <a:spcPct val="0"/>
              </a:spcAft>
              <a:buFont typeface="Wingdings" pitchFamily="2" charset="2"/>
              <a:buChar char="v"/>
            </a:pPr>
            <a:r>
              <a:rPr lang="en-US" sz="1200" dirty="0">
                <a:solidFill>
                  <a:prstClr val="white"/>
                </a:solidFill>
                <a:latin typeface="Arial" pitchFamily="34" charset="0"/>
                <a:cs typeface="Arial" pitchFamily="34" charset="0"/>
              </a:rPr>
              <a:t>Customized Leadership Training</a:t>
            </a:r>
          </a:p>
          <a:p>
            <a:pPr defTabSz="912813" fontAlgn="base">
              <a:spcBef>
                <a:spcPct val="0"/>
              </a:spcBef>
              <a:spcAft>
                <a:spcPct val="0"/>
              </a:spcAft>
              <a:buFont typeface="Wingdings" pitchFamily="2" charset="2"/>
              <a:buChar char="v"/>
            </a:pPr>
            <a:r>
              <a:rPr lang="en-US" sz="1200" dirty="0">
                <a:solidFill>
                  <a:prstClr val="white"/>
                </a:solidFill>
                <a:latin typeface="Arial" pitchFamily="34" charset="0"/>
                <a:cs typeface="Arial" pitchFamily="34" charset="0"/>
              </a:rPr>
              <a:t>Decision Making Exercises</a:t>
            </a:r>
          </a:p>
          <a:p>
            <a:pPr defTabSz="912813" fontAlgn="base">
              <a:spcBef>
                <a:spcPct val="0"/>
              </a:spcBef>
              <a:spcAft>
                <a:spcPct val="0"/>
              </a:spcAft>
              <a:buFont typeface="Wingdings" pitchFamily="2" charset="2"/>
              <a:buChar char="v"/>
            </a:pPr>
            <a:r>
              <a:rPr lang="en-US" sz="1200" dirty="0">
                <a:solidFill>
                  <a:prstClr val="white"/>
                </a:solidFill>
                <a:latin typeface="Arial" pitchFamily="34" charset="0"/>
                <a:cs typeface="Arial" pitchFamily="34" charset="0"/>
              </a:rPr>
              <a:t>Facilitated Discussions on Leadership</a:t>
            </a:r>
          </a:p>
        </p:txBody>
      </p:sp>
      <p:sp>
        <p:nvSpPr>
          <p:cNvPr id="14" name="Rectangle 13"/>
          <p:cNvSpPr/>
          <p:nvPr/>
        </p:nvSpPr>
        <p:spPr>
          <a:xfrm>
            <a:off x="6449704" y="2667000"/>
            <a:ext cx="2286000" cy="2362200"/>
          </a:xfrm>
          <a:prstGeom prst="rect">
            <a:avLst/>
          </a:prstGeom>
          <a:solidFill>
            <a:schemeClr val="bg1">
              <a:lumMod val="95000"/>
            </a:schemeClr>
          </a:solidFill>
          <a:ln>
            <a:solidFill>
              <a:srgbClr val="FF0000"/>
            </a:solidFill>
          </a:ln>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813" fontAlgn="base">
              <a:spcBef>
                <a:spcPct val="0"/>
              </a:spcBef>
              <a:spcAft>
                <a:spcPct val="0"/>
              </a:spcAft>
              <a:buFont typeface="Wingdings" pitchFamily="2" charset="2"/>
              <a:buChar char="v"/>
            </a:pPr>
            <a:r>
              <a:rPr lang="en-US" sz="1200" dirty="0">
                <a:solidFill>
                  <a:srgbClr val="FF0000"/>
                </a:solidFill>
                <a:latin typeface="Arial" pitchFamily="34" charset="0"/>
                <a:cs typeface="Arial" pitchFamily="34" charset="0"/>
              </a:rPr>
              <a:t>Simon </a:t>
            </a:r>
            <a:r>
              <a:rPr lang="en-US" sz="1200" dirty="0" err="1">
                <a:solidFill>
                  <a:srgbClr val="FF0000"/>
                </a:solidFill>
                <a:latin typeface="Arial" pitchFamily="34" charset="0"/>
                <a:cs typeface="Arial" pitchFamily="34" charset="0"/>
              </a:rPr>
              <a:t>Sinek</a:t>
            </a:r>
            <a:r>
              <a:rPr lang="en-US" sz="1200" dirty="0">
                <a:solidFill>
                  <a:srgbClr val="FF0000"/>
                </a:solidFill>
                <a:latin typeface="Arial" pitchFamily="34" charset="0"/>
                <a:cs typeface="Arial" pitchFamily="34" charset="0"/>
              </a:rPr>
              <a:t> “How Great Leaders Inspire Action”</a:t>
            </a:r>
          </a:p>
          <a:p>
            <a:pPr defTabSz="912813" fontAlgn="base">
              <a:spcBef>
                <a:spcPct val="0"/>
              </a:spcBef>
              <a:spcAft>
                <a:spcPct val="0"/>
              </a:spcAft>
              <a:buFont typeface="Wingdings" pitchFamily="2" charset="2"/>
              <a:buChar char="v"/>
            </a:pPr>
            <a:r>
              <a:rPr lang="en-US" sz="1200" dirty="0" err="1">
                <a:solidFill>
                  <a:srgbClr val="FF0000"/>
                </a:solidFill>
                <a:latin typeface="Arial" pitchFamily="34" charset="0"/>
                <a:cs typeface="Arial" pitchFamily="34" charset="0"/>
              </a:rPr>
              <a:t>Brene</a:t>
            </a:r>
            <a:r>
              <a:rPr lang="en-US" sz="1200" dirty="0">
                <a:solidFill>
                  <a:srgbClr val="FF0000"/>
                </a:solidFill>
                <a:latin typeface="Arial" pitchFamily="34" charset="0"/>
                <a:cs typeface="Arial" pitchFamily="34" charset="0"/>
              </a:rPr>
              <a:t> Brown “The Power of Vulnerability”</a:t>
            </a:r>
          </a:p>
          <a:p>
            <a:pPr defTabSz="912813" fontAlgn="base">
              <a:spcBef>
                <a:spcPct val="0"/>
              </a:spcBef>
              <a:spcAft>
                <a:spcPct val="0"/>
              </a:spcAft>
              <a:buFont typeface="Wingdings" pitchFamily="2" charset="2"/>
              <a:buChar char="v"/>
            </a:pPr>
            <a:r>
              <a:rPr lang="en-US" sz="1200" dirty="0">
                <a:solidFill>
                  <a:srgbClr val="FF0000"/>
                </a:solidFill>
                <a:latin typeface="Arial" pitchFamily="34" charset="0"/>
                <a:cs typeface="Arial" pitchFamily="34" charset="0"/>
              </a:rPr>
              <a:t>Dan Pink “The Puzzle of Motivation”</a:t>
            </a:r>
          </a:p>
          <a:p>
            <a:pPr defTabSz="912813" fontAlgn="base">
              <a:spcBef>
                <a:spcPct val="0"/>
              </a:spcBef>
              <a:spcAft>
                <a:spcPct val="0"/>
              </a:spcAft>
              <a:buFont typeface="Wingdings" pitchFamily="2" charset="2"/>
              <a:buChar char="v"/>
            </a:pPr>
            <a:r>
              <a:rPr lang="en-US" sz="1200" dirty="0">
                <a:solidFill>
                  <a:srgbClr val="FF0000"/>
                </a:solidFill>
                <a:latin typeface="Arial" pitchFamily="34" charset="0"/>
                <a:cs typeface="Arial" pitchFamily="34" charset="0"/>
              </a:rPr>
              <a:t>David Logan “Tribal Leadership”</a:t>
            </a:r>
          </a:p>
          <a:p>
            <a:pPr defTabSz="912813" fontAlgn="base">
              <a:spcBef>
                <a:spcPct val="0"/>
              </a:spcBef>
              <a:spcAft>
                <a:spcPct val="0"/>
              </a:spcAft>
              <a:buFont typeface="Wingdings" pitchFamily="2" charset="2"/>
              <a:buChar char="v"/>
            </a:pPr>
            <a:r>
              <a:rPr lang="en-US" sz="1200" dirty="0">
                <a:solidFill>
                  <a:srgbClr val="FF0000"/>
                </a:solidFill>
                <a:latin typeface="Arial" pitchFamily="34" charset="0"/>
                <a:cs typeface="Arial" pitchFamily="34" charset="0"/>
              </a:rPr>
              <a:t>Drew Dudley “Everyday Leadership”</a:t>
            </a:r>
          </a:p>
          <a:p>
            <a:pPr defTabSz="912813" fontAlgn="base">
              <a:spcBef>
                <a:spcPct val="0"/>
              </a:spcBef>
              <a:spcAft>
                <a:spcPct val="0"/>
              </a:spcAft>
              <a:buFont typeface="Wingdings" pitchFamily="2" charset="2"/>
              <a:buChar char="v"/>
            </a:pPr>
            <a:r>
              <a:rPr lang="en-US" sz="1200" dirty="0">
                <a:solidFill>
                  <a:srgbClr val="FF0000"/>
                </a:solidFill>
                <a:latin typeface="Arial" pitchFamily="34" charset="0"/>
                <a:cs typeface="Arial" pitchFamily="34" charset="0"/>
              </a:rPr>
              <a:t>Simon </a:t>
            </a:r>
            <a:r>
              <a:rPr lang="en-US" sz="1200" dirty="0" err="1">
                <a:solidFill>
                  <a:srgbClr val="FF0000"/>
                </a:solidFill>
                <a:latin typeface="Arial" pitchFamily="34" charset="0"/>
                <a:cs typeface="Arial" pitchFamily="34" charset="0"/>
              </a:rPr>
              <a:t>Sinek</a:t>
            </a:r>
            <a:r>
              <a:rPr lang="en-US" sz="1200" dirty="0">
                <a:solidFill>
                  <a:srgbClr val="FF0000"/>
                </a:solidFill>
                <a:latin typeface="Arial" pitchFamily="34" charset="0"/>
                <a:cs typeface="Arial" pitchFamily="34" charset="0"/>
              </a:rPr>
              <a:t> “Why Good Leaders Make You Feel Safe”</a:t>
            </a:r>
          </a:p>
        </p:txBody>
      </p:sp>
      <p:sp>
        <p:nvSpPr>
          <p:cNvPr id="15" name="Rectangle 14"/>
          <p:cNvSpPr/>
          <p:nvPr/>
        </p:nvSpPr>
        <p:spPr>
          <a:xfrm>
            <a:off x="6248400" y="1725304"/>
            <a:ext cx="2670924" cy="253916"/>
          </a:xfrm>
          <a:prstGeom prst="rect">
            <a:avLst/>
          </a:prstGeom>
        </p:spPr>
        <p:txBody>
          <a:bodyPr wrap="none">
            <a:spAutoFit/>
          </a:bodyPr>
          <a:lstStyle/>
          <a:p>
            <a:pPr defTabSz="912813" fontAlgn="base">
              <a:spcBef>
                <a:spcPct val="0"/>
              </a:spcBef>
              <a:spcAft>
                <a:spcPct val="0"/>
              </a:spcAft>
            </a:pPr>
            <a:r>
              <a:rPr lang="en-US" sz="1050" dirty="0">
                <a:solidFill>
                  <a:srgbClr val="FF0000"/>
                </a:solidFill>
                <a:latin typeface="Arial" pitchFamily="34" charset="0"/>
                <a:cs typeface="Arial" pitchFamily="34" charset="0"/>
              </a:rPr>
              <a:t>http://www.ted.com/search?q=Leadership</a:t>
            </a:r>
          </a:p>
        </p:txBody>
      </p:sp>
      <p:sp>
        <p:nvSpPr>
          <p:cNvPr id="16" name="Rectangle 15"/>
          <p:cNvSpPr/>
          <p:nvPr/>
        </p:nvSpPr>
        <p:spPr>
          <a:xfrm>
            <a:off x="6400800" y="2057400"/>
            <a:ext cx="2362200" cy="533400"/>
          </a:xfrm>
          <a:prstGeom prst="rect">
            <a:avLst/>
          </a:prstGeom>
          <a:solidFill>
            <a:srgbClr val="FF00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en-US" b="1" dirty="0">
                <a:solidFill>
                  <a:prstClr val="white"/>
                </a:solidFill>
                <a:latin typeface="Arial" pitchFamily="34" charset="0"/>
                <a:cs typeface="Arial" pitchFamily="34" charset="0"/>
              </a:rPr>
              <a:t>TED Talks</a:t>
            </a:r>
          </a:p>
        </p:txBody>
      </p:sp>
      <p:sp>
        <p:nvSpPr>
          <p:cNvPr id="19" name="Rectangle 18"/>
          <p:cNvSpPr/>
          <p:nvPr/>
        </p:nvSpPr>
        <p:spPr>
          <a:xfrm>
            <a:off x="2286000" y="5410200"/>
            <a:ext cx="4572000" cy="533400"/>
          </a:xfrm>
          <a:prstGeom prst="rect">
            <a:avLst/>
          </a:prstGeom>
          <a:solidFill>
            <a:srgbClr val="92D05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en-US" sz="1400" b="1" dirty="0">
                <a:solidFill>
                  <a:prstClr val="black"/>
                </a:solidFill>
                <a:latin typeface="Arial" pitchFamily="34" charset="0"/>
                <a:cs typeface="Arial" pitchFamily="34" charset="0"/>
              </a:rPr>
              <a:t>SMALL GROUP DISCUSSION</a:t>
            </a:r>
          </a:p>
        </p:txBody>
      </p:sp>
      <p:sp>
        <p:nvSpPr>
          <p:cNvPr id="21" name="Rectangle 20"/>
          <p:cNvSpPr/>
          <p:nvPr/>
        </p:nvSpPr>
        <p:spPr>
          <a:xfrm>
            <a:off x="1447800" y="6248400"/>
            <a:ext cx="6248400" cy="533400"/>
          </a:xfrm>
          <a:prstGeom prst="rect">
            <a:avLst/>
          </a:prstGeom>
          <a:solidFill>
            <a:schemeClr val="accent5">
              <a:lumMod val="40000"/>
              <a:lumOff val="6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en-US" sz="1400" b="1" dirty="0">
                <a:solidFill>
                  <a:prstClr val="black"/>
                </a:solidFill>
                <a:latin typeface="Arial" pitchFamily="34" charset="0"/>
                <a:cs typeface="Arial" pitchFamily="34" charset="0"/>
              </a:rPr>
              <a:t>GUIDED DISCUSSION LINKED TO RELEVANCY &amp; A PLAN OF ACTION</a:t>
            </a:r>
          </a:p>
        </p:txBody>
      </p:sp>
      <p:sp>
        <p:nvSpPr>
          <p:cNvPr id="27" name="Chevron 26"/>
          <p:cNvSpPr/>
          <p:nvPr/>
        </p:nvSpPr>
        <p:spPr>
          <a:xfrm rot="5400000">
            <a:off x="4457700" y="5814060"/>
            <a:ext cx="228600" cy="533400"/>
          </a:xfrm>
          <a:prstGeom prst="chevron">
            <a:avLst/>
          </a:prstGeom>
          <a:solidFill>
            <a:srgbClr val="FFFF00"/>
          </a:solidFill>
          <a:ln>
            <a:solidFill>
              <a:schemeClr val="tx1"/>
            </a:solidFill>
          </a:ln>
          <a:effectLst>
            <a:glow rad="101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endParaRPr lang="en-US" sz="1400" dirty="0">
              <a:solidFill>
                <a:prstClr val="black"/>
              </a:solidFill>
            </a:endParaRPr>
          </a:p>
        </p:txBody>
      </p:sp>
      <p:sp>
        <p:nvSpPr>
          <p:cNvPr id="28" name="Bent Arrow 27"/>
          <p:cNvSpPr/>
          <p:nvPr/>
        </p:nvSpPr>
        <p:spPr>
          <a:xfrm rot="10800000">
            <a:off x="7162800" y="5105400"/>
            <a:ext cx="813816" cy="838200"/>
          </a:xfrm>
          <a:prstGeom prst="bentArrow">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endParaRPr lang="en-US" sz="1400" dirty="0">
              <a:solidFill>
                <a:prstClr val="black"/>
              </a:solidFill>
            </a:endParaRPr>
          </a:p>
        </p:txBody>
      </p:sp>
      <p:sp>
        <p:nvSpPr>
          <p:cNvPr id="29" name="Bent Arrow 28"/>
          <p:cNvSpPr/>
          <p:nvPr/>
        </p:nvSpPr>
        <p:spPr>
          <a:xfrm rot="10800000" flipH="1">
            <a:off x="1295400" y="5083792"/>
            <a:ext cx="762000" cy="838200"/>
          </a:xfrm>
          <a:prstGeom prst="bentArrow">
            <a:avLst/>
          </a:prstGeom>
          <a:solidFill>
            <a:srgbClr val="FFC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endParaRPr lang="en-US" sz="1400" dirty="0">
              <a:solidFill>
                <a:prstClr val="black"/>
              </a:solidFill>
            </a:endParaRPr>
          </a:p>
        </p:txBody>
      </p:sp>
      <p:sp>
        <p:nvSpPr>
          <p:cNvPr id="20" name="TextBox 19"/>
          <p:cNvSpPr txBox="1"/>
          <p:nvPr/>
        </p:nvSpPr>
        <p:spPr>
          <a:xfrm>
            <a:off x="3005057" y="171115"/>
            <a:ext cx="3122970" cy="400110"/>
          </a:xfrm>
          <a:prstGeom prst="rect">
            <a:avLst/>
          </a:prstGeom>
          <a:noFill/>
        </p:spPr>
        <p:txBody>
          <a:bodyPr wrap="none" rtlCol="0">
            <a:spAutoFit/>
          </a:bodyPr>
          <a:lstStyle/>
          <a:p>
            <a:pPr algn="ctr"/>
            <a:r>
              <a:rPr lang="en-US" sz="2000" b="1" dirty="0" smtClean="0">
                <a:solidFill>
                  <a:prstClr val="black"/>
                </a:solidFill>
                <a:latin typeface=" Arial"/>
              </a:rPr>
              <a:t>Discussion Based LPDs</a:t>
            </a:r>
            <a:endParaRPr lang="en-US" sz="2000" b="1" dirty="0">
              <a:solidFill>
                <a:prstClr val="black"/>
              </a:solidFill>
              <a:latin typeface=" Arial"/>
              <a:cs typeface="Arial" pitchFamily="34" charset="0"/>
            </a:endParaRPr>
          </a:p>
        </p:txBody>
      </p:sp>
    </p:spTree>
    <p:extLst>
      <p:ext uri="{BB962C8B-B14F-4D97-AF65-F5344CB8AC3E}">
        <p14:creationId xmlns:p14="http://schemas.microsoft.com/office/powerpoint/2010/main" val="21469689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1268</TotalTime>
  <Words>975</Words>
  <Application>Microsoft Office PowerPoint</Application>
  <PresentationFormat>On-screen Show (4:3)</PresentationFormat>
  <Paragraphs>164</Paragraphs>
  <Slides>6</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vt:i4>
      </vt:variant>
    </vt:vector>
  </HeadingPairs>
  <TitlesOfParts>
    <vt:vector size="18" baseType="lpstr">
      <vt:lpstr>Arial Unicode MS</vt:lpstr>
      <vt:lpstr> Arial</vt:lpstr>
      <vt:lpstr>Aharoni</vt:lpstr>
      <vt:lpstr>Andalus</vt:lpstr>
      <vt:lpstr>Arial</vt:lpstr>
      <vt:lpstr>Calibri</vt:lpstr>
      <vt:lpstr>Calibri Light</vt:lpstr>
      <vt:lpstr>Papyrus</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Ginther, Scott J CPT</dc:creator>
  <cp:lastModifiedBy>Meyer, Thomas E CPT</cp:lastModifiedBy>
  <cp:revision>95</cp:revision>
  <cp:lastPrinted>2017-01-18T18:19:34Z</cp:lastPrinted>
  <dcterms:created xsi:type="dcterms:W3CDTF">2016-06-22T19:17:15Z</dcterms:created>
  <dcterms:modified xsi:type="dcterms:W3CDTF">2017-07-12T16:53:22Z</dcterms:modified>
</cp:coreProperties>
</file>