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7013575"/>
  <p:notesSz cx="9271000" cy="6946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MS Sans Serif" charset="0"/>
        <a:ea typeface="+mn-ea"/>
        <a:cs typeface="+mn-cs"/>
      </a:defRPr>
    </a:lvl1pPr>
    <a:lvl2pPr marL="36217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MS Sans Serif" charset="0"/>
        <a:ea typeface="+mn-ea"/>
        <a:cs typeface="+mn-cs"/>
      </a:defRPr>
    </a:lvl2pPr>
    <a:lvl3pPr marL="72433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MS Sans Serif" charset="0"/>
        <a:ea typeface="+mn-ea"/>
        <a:cs typeface="+mn-cs"/>
      </a:defRPr>
    </a:lvl3pPr>
    <a:lvl4pPr marL="108650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MS Sans Serif" charset="0"/>
        <a:ea typeface="+mn-ea"/>
        <a:cs typeface="+mn-cs"/>
      </a:defRPr>
    </a:lvl4pPr>
    <a:lvl5pPr marL="144867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MS Sans Serif" charset="0"/>
        <a:ea typeface="+mn-ea"/>
        <a:cs typeface="+mn-cs"/>
      </a:defRPr>
    </a:lvl5pPr>
    <a:lvl6pPr marL="1810847" algn="l" defTabSz="724338" rtl="0" eaLnBrk="1" latinLnBrk="0" hangingPunct="1">
      <a:defRPr sz="1100" kern="1200">
        <a:solidFill>
          <a:schemeClr val="tx1"/>
        </a:solidFill>
        <a:latin typeface="MS Sans Serif" charset="0"/>
        <a:ea typeface="+mn-ea"/>
        <a:cs typeface="+mn-cs"/>
      </a:defRPr>
    </a:lvl6pPr>
    <a:lvl7pPr marL="2173016" algn="l" defTabSz="724338" rtl="0" eaLnBrk="1" latinLnBrk="0" hangingPunct="1">
      <a:defRPr sz="1100" kern="1200">
        <a:solidFill>
          <a:schemeClr val="tx1"/>
        </a:solidFill>
        <a:latin typeface="MS Sans Serif" charset="0"/>
        <a:ea typeface="+mn-ea"/>
        <a:cs typeface="+mn-cs"/>
      </a:defRPr>
    </a:lvl7pPr>
    <a:lvl8pPr marL="2535185" algn="l" defTabSz="724338" rtl="0" eaLnBrk="1" latinLnBrk="0" hangingPunct="1">
      <a:defRPr sz="1100" kern="1200">
        <a:solidFill>
          <a:schemeClr val="tx1"/>
        </a:solidFill>
        <a:latin typeface="MS Sans Serif" charset="0"/>
        <a:ea typeface="+mn-ea"/>
        <a:cs typeface="+mn-cs"/>
      </a:defRPr>
    </a:lvl8pPr>
    <a:lvl9pPr marL="2897355" algn="l" defTabSz="724338" rtl="0" eaLnBrk="1" latinLnBrk="0" hangingPunct="1">
      <a:defRPr sz="1100" kern="1200">
        <a:solidFill>
          <a:schemeClr val="tx1"/>
        </a:solidFill>
        <a:latin typeface="MS Sans Serif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403"/>
    <a:srgbClr val="A20015"/>
    <a:srgbClr val="FF0325"/>
    <a:srgbClr val="FF1B00"/>
    <a:srgbClr val="E1190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251" autoAdjust="0"/>
    <p:restoredTop sz="90929"/>
  </p:normalViewPr>
  <p:slideViewPr>
    <p:cSldViewPr snapToGrid="0">
      <p:cViewPr varScale="1">
        <p:scale>
          <a:sx n="112" d="100"/>
          <a:sy n="112" d="100"/>
        </p:scale>
        <p:origin x="2298" y="114"/>
      </p:cViewPr>
      <p:guideLst>
        <p:guide orient="horz" pos="22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897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146" y="3299778"/>
            <a:ext cx="6800711" cy="3126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71" tIns="45277" rIns="92171" bIns="45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4813" y="522288"/>
            <a:ext cx="3390900" cy="26019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996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0361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2170" algn="l" defTabSz="60361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24338" algn="l" defTabSz="60361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86508" algn="l" defTabSz="60361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48678" algn="l" defTabSz="60361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10847" algn="l" defTabSz="7243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3016" algn="l" defTabSz="7243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5185" algn="l" defTabSz="7243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897355" algn="l" defTabSz="72433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44813" y="522288"/>
            <a:ext cx="3390900" cy="2601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1421" y="6598786"/>
            <a:ext cx="4017433" cy="346930"/>
          </a:xfrm>
          <a:prstGeom prst="rect">
            <a:avLst/>
          </a:prstGeom>
        </p:spPr>
        <p:txBody>
          <a:bodyPr/>
          <a:lstStyle/>
          <a:p>
            <a:fld id="{5EAAB0B2-6233-4949-B76E-738580EDE7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8351"/>
            <a:ext cx="7772400" cy="15037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974359"/>
            <a:ext cx="6400800" cy="1792358"/>
          </a:xfrm>
        </p:spPr>
        <p:txBody>
          <a:bodyPr/>
          <a:lstStyle>
            <a:lvl1pPr marL="0" indent="0" algn="ctr">
              <a:buNone/>
              <a:defRPr/>
            </a:lvl1pPr>
            <a:lvl2pPr marL="362170" indent="0" algn="ctr">
              <a:buNone/>
              <a:defRPr/>
            </a:lvl2pPr>
            <a:lvl3pPr marL="724338" indent="0" algn="ctr">
              <a:buNone/>
              <a:defRPr/>
            </a:lvl3pPr>
            <a:lvl4pPr marL="1086508" indent="0" algn="ctr">
              <a:buNone/>
              <a:defRPr/>
            </a:lvl4pPr>
            <a:lvl5pPr marL="1448678" indent="0" algn="ctr">
              <a:buNone/>
              <a:defRPr/>
            </a:lvl5pPr>
            <a:lvl6pPr marL="1810847" indent="0" algn="ctr">
              <a:buNone/>
              <a:defRPr/>
            </a:lvl6pPr>
            <a:lvl7pPr marL="2173016" indent="0" algn="ctr">
              <a:buNone/>
              <a:defRPr/>
            </a:lvl7pPr>
            <a:lvl8pPr marL="2535185" indent="0" algn="ctr">
              <a:buNone/>
              <a:defRPr/>
            </a:lvl8pPr>
            <a:lvl9pPr marL="289735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2" y="623429"/>
            <a:ext cx="1943100" cy="56108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23429"/>
            <a:ext cx="5626100" cy="56108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506469"/>
            <a:ext cx="7772400" cy="1392974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72247"/>
            <a:ext cx="7772400" cy="1534221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170" indent="0">
              <a:buNone/>
              <a:defRPr sz="1400"/>
            </a:lvl2pPr>
            <a:lvl3pPr marL="724338" indent="0">
              <a:buNone/>
              <a:defRPr sz="1300"/>
            </a:lvl3pPr>
            <a:lvl4pPr marL="1086508" indent="0">
              <a:buNone/>
              <a:defRPr sz="1100"/>
            </a:lvl4pPr>
            <a:lvl5pPr marL="1448678" indent="0">
              <a:buNone/>
              <a:defRPr sz="1100"/>
            </a:lvl5pPr>
            <a:lvl6pPr marL="1810847" indent="0">
              <a:buNone/>
              <a:defRPr sz="1100"/>
            </a:lvl6pPr>
            <a:lvl7pPr marL="2173016" indent="0">
              <a:buNone/>
              <a:defRPr sz="1100"/>
            </a:lvl7pPr>
            <a:lvl8pPr marL="2535185" indent="0">
              <a:buNone/>
              <a:defRPr sz="1100"/>
            </a:lvl8pPr>
            <a:lvl9pPr marL="289735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2026144"/>
            <a:ext cx="3784600" cy="420814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2" y="2026144"/>
            <a:ext cx="3784600" cy="420814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275"/>
            <a:ext cx="8229600" cy="11689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6" y="1569533"/>
            <a:ext cx="4040717" cy="6550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170" indent="0">
              <a:buNone/>
              <a:defRPr sz="1600" b="1"/>
            </a:lvl2pPr>
            <a:lvl3pPr marL="724338" indent="0">
              <a:buNone/>
              <a:defRPr sz="1400" b="1"/>
            </a:lvl3pPr>
            <a:lvl4pPr marL="1086508" indent="0">
              <a:buNone/>
              <a:defRPr sz="1300" b="1"/>
            </a:lvl4pPr>
            <a:lvl5pPr marL="1448678" indent="0">
              <a:buNone/>
              <a:defRPr sz="1300" b="1"/>
            </a:lvl5pPr>
            <a:lvl6pPr marL="1810847" indent="0">
              <a:buNone/>
              <a:defRPr sz="1300" b="1"/>
            </a:lvl6pPr>
            <a:lvl7pPr marL="2173016" indent="0">
              <a:buNone/>
              <a:defRPr sz="1300" b="1"/>
            </a:lvl7pPr>
            <a:lvl8pPr marL="2535185" indent="0">
              <a:buNone/>
              <a:defRPr sz="1300" b="1"/>
            </a:lvl8pPr>
            <a:lvl9pPr marL="2897355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6" y="2224620"/>
            <a:ext cx="4040717" cy="40401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6" y="1569533"/>
            <a:ext cx="4040716" cy="6550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170" indent="0">
              <a:buNone/>
              <a:defRPr sz="1600" b="1"/>
            </a:lvl2pPr>
            <a:lvl3pPr marL="724338" indent="0">
              <a:buNone/>
              <a:defRPr sz="1400" b="1"/>
            </a:lvl3pPr>
            <a:lvl4pPr marL="1086508" indent="0">
              <a:buNone/>
              <a:defRPr sz="1300" b="1"/>
            </a:lvl4pPr>
            <a:lvl5pPr marL="1448678" indent="0">
              <a:buNone/>
              <a:defRPr sz="1300" b="1"/>
            </a:lvl5pPr>
            <a:lvl6pPr marL="1810847" indent="0">
              <a:buNone/>
              <a:defRPr sz="1300" b="1"/>
            </a:lvl6pPr>
            <a:lvl7pPr marL="2173016" indent="0">
              <a:buNone/>
              <a:defRPr sz="1300" b="1"/>
            </a:lvl7pPr>
            <a:lvl8pPr marL="2535185" indent="0">
              <a:buNone/>
              <a:defRPr sz="1300" b="1"/>
            </a:lvl8pPr>
            <a:lvl9pPr marL="2897355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6" y="2224620"/>
            <a:ext cx="4040716" cy="404011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8839"/>
            <a:ext cx="3007784" cy="118841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78841"/>
            <a:ext cx="5111749" cy="59858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67252"/>
            <a:ext cx="3007784" cy="4797481"/>
          </a:xfrm>
        </p:spPr>
        <p:txBody>
          <a:bodyPr/>
          <a:lstStyle>
            <a:lvl1pPr marL="0" indent="0">
              <a:buNone/>
              <a:defRPr sz="1100"/>
            </a:lvl1pPr>
            <a:lvl2pPr marL="362170" indent="0">
              <a:buNone/>
              <a:defRPr sz="1000"/>
            </a:lvl2pPr>
            <a:lvl3pPr marL="724338" indent="0">
              <a:buNone/>
              <a:defRPr sz="800"/>
            </a:lvl3pPr>
            <a:lvl4pPr marL="1086508" indent="0">
              <a:buNone/>
              <a:defRPr sz="700"/>
            </a:lvl4pPr>
            <a:lvl5pPr marL="1448678" indent="0">
              <a:buNone/>
              <a:defRPr sz="700"/>
            </a:lvl5pPr>
            <a:lvl6pPr marL="1810847" indent="0">
              <a:buNone/>
              <a:defRPr sz="700"/>
            </a:lvl6pPr>
            <a:lvl7pPr marL="2173016" indent="0">
              <a:buNone/>
              <a:defRPr sz="700"/>
            </a:lvl7pPr>
            <a:lvl8pPr marL="2535185" indent="0">
              <a:buNone/>
              <a:defRPr sz="700"/>
            </a:lvl8pPr>
            <a:lvl9pPr marL="289735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20" y="4909505"/>
            <a:ext cx="5486400" cy="57959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20" y="627082"/>
            <a:ext cx="5486400" cy="4208145"/>
          </a:xfrm>
        </p:spPr>
        <p:txBody>
          <a:bodyPr/>
          <a:lstStyle>
            <a:lvl1pPr marL="0" indent="0">
              <a:buNone/>
              <a:defRPr sz="2600"/>
            </a:lvl1pPr>
            <a:lvl2pPr marL="362170" indent="0">
              <a:buNone/>
              <a:defRPr sz="2200"/>
            </a:lvl2pPr>
            <a:lvl3pPr marL="724338" indent="0">
              <a:buNone/>
              <a:defRPr sz="1900"/>
            </a:lvl3pPr>
            <a:lvl4pPr marL="1086508" indent="0">
              <a:buNone/>
              <a:defRPr sz="1600"/>
            </a:lvl4pPr>
            <a:lvl5pPr marL="1448678" indent="0">
              <a:buNone/>
              <a:defRPr sz="1600"/>
            </a:lvl5pPr>
            <a:lvl6pPr marL="1810847" indent="0">
              <a:buNone/>
              <a:defRPr sz="1600"/>
            </a:lvl6pPr>
            <a:lvl7pPr marL="2173016" indent="0">
              <a:buNone/>
              <a:defRPr sz="1600"/>
            </a:lvl7pPr>
            <a:lvl8pPr marL="2535185" indent="0">
              <a:buNone/>
              <a:defRPr sz="1600"/>
            </a:lvl8pPr>
            <a:lvl9pPr marL="2897355" indent="0">
              <a:buNone/>
              <a:defRPr sz="1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20" y="5489098"/>
            <a:ext cx="5486400" cy="823122"/>
          </a:xfrm>
        </p:spPr>
        <p:txBody>
          <a:bodyPr/>
          <a:lstStyle>
            <a:lvl1pPr marL="0" indent="0">
              <a:buNone/>
              <a:defRPr sz="1100"/>
            </a:lvl1pPr>
            <a:lvl2pPr marL="362170" indent="0">
              <a:buNone/>
              <a:defRPr sz="1000"/>
            </a:lvl2pPr>
            <a:lvl3pPr marL="724338" indent="0">
              <a:buNone/>
              <a:defRPr sz="800"/>
            </a:lvl3pPr>
            <a:lvl4pPr marL="1086508" indent="0">
              <a:buNone/>
              <a:defRPr sz="700"/>
            </a:lvl4pPr>
            <a:lvl5pPr marL="1448678" indent="0">
              <a:buNone/>
              <a:defRPr sz="700"/>
            </a:lvl5pPr>
            <a:lvl6pPr marL="1810847" indent="0">
              <a:buNone/>
              <a:defRPr sz="700"/>
            </a:lvl6pPr>
            <a:lvl7pPr marL="2173016" indent="0">
              <a:buNone/>
              <a:defRPr sz="700"/>
            </a:lvl7pPr>
            <a:lvl8pPr marL="2535185" indent="0">
              <a:buNone/>
              <a:defRPr sz="700"/>
            </a:lvl8pPr>
            <a:lvl9pPr marL="289735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23429"/>
            <a:ext cx="7772400" cy="1168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1680" tIns="35211" rIns="71680" bIns="352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26144"/>
            <a:ext cx="7772400" cy="4208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1680" tIns="35211" rIns="71680" bIns="35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2pPr>
      <a:lvl3pPr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3pPr>
      <a:lvl4pPr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4pPr>
      <a:lvl5pPr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5pPr>
      <a:lvl6pPr marL="362170"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6pPr>
      <a:lvl7pPr marL="724338"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7pPr>
      <a:lvl8pPr marL="1086508"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8pPr>
      <a:lvl9pPr marL="1448678" algn="ctr" defTabSz="603615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9pPr>
    </p:titleStyle>
    <p:bodyStyle>
      <a:lvl1pPr marL="271627" indent="-271627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88526" indent="-226356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2pPr>
      <a:lvl3pPr marL="905424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900">
          <a:solidFill>
            <a:schemeClr val="tx1"/>
          </a:solidFill>
          <a:latin typeface="+mn-lt"/>
        </a:defRPr>
      </a:lvl3pPr>
      <a:lvl4pPr marL="1267592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4pPr>
      <a:lvl5pPr marL="1629762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</a:defRPr>
      </a:lvl5pPr>
      <a:lvl6pPr marL="1991932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354101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2716270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078439" indent="-181084" algn="l" defTabSz="60361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170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4338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6508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8678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0847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3016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5185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7355" algn="l" defTabSz="724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2.emf"/><Relationship Id="rId1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emf"/><Relationship Id="rId7" Type="http://schemas.openxmlformats.org/officeDocument/2006/relationships/image" Target="../media/image8.emf"/><Relationship Id="rId12" Type="http://schemas.openxmlformats.org/officeDocument/2006/relationships/image" Target="../media/image1.png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emf"/><Relationship Id="rId20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.bin"/><Relationship Id="rId24" Type="http://schemas.openxmlformats.org/officeDocument/2006/relationships/image" Target="../media/image17.png"/><Relationship Id="rId5" Type="http://schemas.openxmlformats.org/officeDocument/2006/relationships/image" Target="../media/image6.emf"/><Relationship Id="rId15" Type="http://schemas.openxmlformats.org/officeDocument/2006/relationships/image" Target="../media/image2.png"/><Relationship Id="rId23" Type="http://schemas.openxmlformats.org/officeDocument/2006/relationships/image" Target="../media/image16.png"/><Relationship Id="rId10" Type="http://schemas.openxmlformats.org/officeDocument/2006/relationships/image" Target="../media/image11.emf"/><Relationship Id="rId19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oleObject" Target="../embeddings/oleObject2.bin"/><Relationship Id="rId22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9402" y="5"/>
          <a:ext cx="2514600" cy="6998570"/>
        </p:xfrm>
        <a:graphic>
          <a:graphicData uri="http://schemas.openxmlformats.org/drawingml/2006/table">
            <a:tbl>
              <a:tblPr/>
              <a:tblGrid>
                <a:gridCol w="990600"/>
                <a:gridCol w="1524000"/>
              </a:tblGrid>
              <a:tr h="326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Symbol</a:t>
                      </a:r>
                      <a:endParaRPr lang="en-US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Nomenclature</a:t>
                      </a:r>
                      <a:endParaRPr lang="en-US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 or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PKM or</a:t>
                      </a:r>
                      <a:r>
                        <a:rPr lang="en-US" sz="13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Mtd</a:t>
                      </a:r>
                      <a:r>
                        <a:rPr lang="en-US" sz="13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on truck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PZF3T600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RPG-29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W-87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82mm MTR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BMP2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T72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2S9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2S6M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SA-18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Times New Roman"/>
                        </a:rPr>
                        <a:t>AT-5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BM-21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MTK-2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BAT-2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KMT-5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 smtClean="0">
                          <a:latin typeface="Calibri"/>
                          <a:ea typeface="Calibri"/>
                          <a:cs typeface="Times New Roman"/>
                        </a:rPr>
                        <a:t>MT-12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Times New Roman"/>
                        </a:rPr>
                        <a:t>Hind-D/ Mi-24D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Times New Roman"/>
                        </a:rPr>
                        <a:t>2S3M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SVD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8816" y="6341086"/>
            <a:ext cx="390525" cy="318258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2069" y="332335"/>
            <a:ext cx="248334" cy="213169"/>
          </a:xfrm>
          <a:prstGeom prst="rect">
            <a:avLst/>
          </a:prstGeom>
          <a:noFill/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71718" y="602178"/>
            <a:ext cx="208738" cy="249050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70018" y="858059"/>
            <a:ext cx="220436" cy="263008"/>
          </a:xfrm>
          <a:prstGeom prst="rect">
            <a:avLst/>
          </a:prstGeom>
          <a:noFill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68056" y="1141369"/>
            <a:ext cx="214661" cy="261351"/>
          </a:xfrm>
          <a:prstGeom prst="rect">
            <a:avLst/>
          </a:prstGeom>
          <a:noFill/>
        </p:spPr>
      </p:pic>
      <p:pic>
        <p:nvPicPr>
          <p:cNvPr id="10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63302" y="1444968"/>
            <a:ext cx="206995" cy="269462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64466" y="1771101"/>
            <a:ext cx="390525" cy="331198"/>
          </a:xfrm>
          <a:prstGeom prst="rect">
            <a:avLst/>
          </a:prstGeom>
          <a:noFill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18616" y="2182002"/>
            <a:ext cx="457200" cy="311715"/>
          </a:xfrm>
          <a:prstGeom prst="rect">
            <a:avLst/>
          </a:prstGeom>
          <a:noFill/>
        </p:spPr>
      </p:pic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935890" y="2573946"/>
          <a:ext cx="214489" cy="311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Bitmap Image" r:id="rId11" imgW="361809" imgH="514422" progId="PBrush">
                  <p:embed/>
                </p:oleObj>
              </mc:Choice>
              <mc:Fallback>
                <p:oleObj name="Bitmap Image" r:id="rId11" imgW="361809" imgH="514422" progId="PBrush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890" y="2573946"/>
                        <a:ext cx="214489" cy="311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87820" y="3378333"/>
            <a:ext cx="304800" cy="309414"/>
          </a:xfrm>
          <a:prstGeom prst="rect">
            <a:avLst/>
          </a:prstGeom>
          <a:noFill/>
        </p:spPr>
      </p:pic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6889949" y="4138498"/>
          <a:ext cx="295275" cy="35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Bitmap Image" r:id="rId14" imgW="447856" imgH="533474" progId="PBrush">
                  <p:embed/>
                </p:oleObj>
              </mc:Choice>
              <mc:Fallback>
                <p:oleObj name="Bitmap Image" r:id="rId14" imgW="447856" imgH="533474" progId="PBrush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949" y="4138498"/>
                        <a:ext cx="295275" cy="3597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1336" y="4556386"/>
            <a:ext cx="361950" cy="275189"/>
          </a:xfrm>
          <a:prstGeom prst="rect">
            <a:avLst/>
          </a:prstGeom>
          <a:noFill/>
        </p:spPr>
      </p:pic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6824111" y="4927975"/>
          <a:ext cx="390525" cy="293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Bitmap Image" r:id="rId17" imgW="542857" imgH="419048" progId="PBrush">
                  <p:embed/>
                </p:oleObj>
              </mc:Choice>
              <mc:Fallback>
                <p:oleObj name="Bitmap Image" r:id="rId17" imgW="542857" imgH="419048" progId="PBrush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111" y="4927975"/>
                        <a:ext cx="390525" cy="293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6870029" y="5265125"/>
          <a:ext cx="295275" cy="276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Bitmap Image" r:id="rId19" imgW="447856" imgH="409632" progId="PBrush">
                  <p:embed/>
                </p:oleObj>
              </mc:Choice>
              <mc:Fallback>
                <p:oleObj name="Bitmap Image" r:id="rId19" imgW="447856" imgH="409632" progId="PBrush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029" y="5265125"/>
                        <a:ext cx="295275" cy="276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863462" y="5951323"/>
            <a:ext cx="333375" cy="318803"/>
          </a:xfrm>
          <a:prstGeom prst="rect">
            <a:avLst/>
          </a:prstGeom>
          <a:noFill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865101" y="3766188"/>
            <a:ext cx="352425" cy="299165"/>
          </a:xfrm>
          <a:prstGeom prst="rect">
            <a:avLst/>
          </a:prstGeom>
          <a:noFill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3" cstate="print">
            <a:lum bright="-10000" contrast="16000"/>
          </a:blip>
          <a:srcRect/>
          <a:stretch>
            <a:fillRect/>
          </a:stretch>
        </p:blipFill>
        <p:spPr bwMode="auto">
          <a:xfrm>
            <a:off x="6952468" y="5584417"/>
            <a:ext cx="132294" cy="26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27"/>
          <p:cNvGrpSpPr/>
          <p:nvPr/>
        </p:nvGrpSpPr>
        <p:grpSpPr>
          <a:xfrm>
            <a:off x="7261412" y="325673"/>
            <a:ext cx="206188" cy="233786"/>
            <a:chOff x="4191000" y="2324100"/>
            <a:chExt cx="358588" cy="393382"/>
          </a:xfrm>
        </p:grpSpPr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5" cstate="print">
              <a:lum bright="-53000" contrast="76000"/>
            </a:blip>
            <a:srcRect/>
            <a:stretch>
              <a:fillRect/>
            </a:stretch>
          </p:blipFill>
          <p:spPr bwMode="auto">
            <a:xfrm>
              <a:off x="4191000" y="2324100"/>
              <a:ext cx="358588" cy="381000"/>
            </a:xfrm>
            <a:prstGeom prst="rect">
              <a:avLst/>
            </a:prstGeom>
            <a:noFill/>
          </p:spPr>
        </p:pic>
        <p:cxnSp>
          <p:nvCxnSpPr>
            <p:cNvPr id="24" name="Straight Connector 23"/>
            <p:cNvCxnSpPr/>
            <p:nvPr/>
          </p:nvCxnSpPr>
          <p:spPr>
            <a:xfrm>
              <a:off x="4262437" y="2667000"/>
              <a:ext cx="228600" cy="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267200" y="2667000"/>
              <a:ext cx="45719" cy="4571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43415" y="2671763"/>
              <a:ext cx="45719" cy="4571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898015" y="2963745"/>
            <a:ext cx="303212" cy="350679"/>
          </a:xfrm>
          <a:prstGeom prst="rect">
            <a:avLst/>
          </a:prstGeom>
          <a:noFill/>
        </p:spPr>
      </p:pic>
      <p:grpSp>
        <p:nvGrpSpPr>
          <p:cNvPr id="3" name="Group 33"/>
          <p:cNvGrpSpPr/>
          <p:nvPr/>
        </p:nvGrpSpPr>
        <p:grpSpPr>
          <a:xfrm>
            <a:off x="6894539" y="6684620"/>
            <a:ext cx="248786" cy="308978"/>
            <a:chOff x="457200" y="685800"/>
            <a:chExt cx="312201" cy="328254"/>
          </a:xfrm>
        </p:grpSpPr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5" cstate="print">
              <a:lum bright="-53000" contrast="76000"/>
            </a:blip>
            <a:srcRect/>
            <a:stretch>
              <a:fillRect/>
            </a:stretch>
          </p:blipFill>
          <p:spPr bwMode="auto">
            <a:xfrm>
              <a:off x="457200" y="685800"/>
              <a:ext cx="286870" cy="304800"/>
            </a:xfrm>
            <a:prstGeom prst="rect">
              <a:avLst/>
            </a:prstGeom>
            <a:noFill/>
          </p:spPr>
        </p:pic>
        <p:sp>
          <p:nvSpPr>
            <p:cNvPr id="31" name="TextBox 30"/>
            <p:cNvSpPr txBox="1"/>
            <p:nvPr/>
          </p:nvSpPr>
          <p:spPr>
            <a:xfrm>
              <a:off x="457200" y="801518"/>
              <a:ext cx="312201" cy="212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>
                  <a:solidFill>
                    <a:srgbClr val="FF0000"/>
                  </a:solidFill>
                </a:rPr>
                <a:t>S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30144" y="3247904"/>
            <a:ext cx="609600" cy="46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706" tIns="40353" rIns="80706" bIns="40353" rtlCol="0" anchor="ctr"/>
          <a:lstStyle/>
          <a:p>
            <a:pPr algn="ctr"/>
            <a:endParaRPr lang="en-US"/>
          </a:p>
        </p:txBody>
      </p:sp>
      <p:grpSp>
        <p:nvGrpSpPr>
          <p:cNvPr id="22" name="Group 306"/>
          <p:cNvGrpSpPr>
            <a:grpSpLocks/>
          </p:cNvGrpSpPr>
          <p:nvPr/>
        </p:nvGrpSpPr>
        <p:grpSpPr bwMode="auto">
          <a:xfrm>
            <a:off x="6839592" y="5803861"/>
            <a:ext cx="381000" cy="76715"/>
            <a:chOff x="1168" y="1173"/>
            <a:chExt cx="255" cy="48"/>
          </a:xfrm>
        </p:grpSpPr>
        <p:sp>
          <p:nvSpPr>
            <p:cNvPr id="37" name="Line 307"/>
            <p:cNvSpPr>
              <a:spLocks noChangeAspect="1" noChangeShapeType="1"/>
            </p:cNvSpPr>
            <p:nvPr/>
          </p:nvSpPr>
          <p:spPr bwMode="auto">
            <a:xfrm>
              <a:off x="1215" y="1197"/>
              <a:ext cx="15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700" dirty="0"/>
            </a:p>
          </p:txBody>
        </p:sp>
        <p:sp>
          <p:nvSpPr>
            <p:cNvPr id="38" name="Oval 308"/>
            <p:cNvSpPr>
              <a:spLocks noChangeAspect="1" noChangeArrowheads="1"/>
            </p:cNvSpPr>
            <p:nvPr/>
          </p:nvSpPr>
          <p:spPr bwMode="auto">
            <a:xfrm>
              <a:off x="1375" y="1173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700" dirty="0"/>
            </a:p>
          </p:txBody>
        </p:sp>
        <p:sp>
          <p:nvSpPr>
            <p:cNvPr id="39" name="Oval 309"/>
            <p:cNvSpPr>
              <a:spLocks noChangeAspect="1" noChangeArrowheads="1"/>
            </p:cNvSpPr>
            <p:nvPr/>
          </p:nvSpPr>
          <p:spPr bwMode="auto">
            <a:xfrm>
              <a:off x="1168" y="1173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700" dirty="0"/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921469" y="1"/>
          <a:ext cx="1698446" cy="6998575"/>
        </p:xfrm>
        <a:graphic>
          <a:graphicData uri="http://schemas.openxmlformats.org/drawingml/2006/table">
            <a:tbl>
              <a:tblPr/>
              <a:tblGrid>
                <a:gridCol w="1698446"/>
              </a:tblGrid>
              <a:tr h="330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1500" b="1" dirty="0" smtClean="0">
                          <a:latin typeface="Calibri"/>
                          <a:ea typeface="Calibri"/>
                          <a:cs typeface="Times New Roman"/>
                        </a:rPr>
                        <a:t>Range</a:t>
                      </a:r>
                      <a:endParaRPr lang="en-US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7.62mm Linked – 1000m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500m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500m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1500m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7200m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30mm -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1500m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AT-5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– 4000m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125mm –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2500m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120mm –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12.8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2x30mm, 4000m Aircraft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6000m Max; 3500m Air 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4000m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40 Rockets,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FASCAM</a:t>
                      </a:r>
                      <a:r>
                        <a:rPr lang="en-US" sz="9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32.7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140m x 6m lane; 2 charges; 3-5 min.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450m x 4m per hour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6-12 Km per Hr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Anti-tank Gun, 100mm Smoothbore, 8,200m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32 x 57mm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US" sz="9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x 80mm Rockets</a:t>
                      </a: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;    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4 x ATGM; 12.7mm gun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66875" algn="l"/>
                        </a:tabLst>
                        <a:defRPr/>
                      </a:pP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155mm, HE, DPICM</a:t>
                      </a:r>
                      <a:r>
                        <a:rPr lang="en-US" sz="900" b="1" baseline="0" dirty="0" smtClean="0">
                          <a:latin typeface="+mn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900" b="1" dirty="0" smtClean="0">
                          <a:latin typeface="+mn-lt"/>
                          <a:ea typeface="Calibri"/>
                          <a:cs typeface="Times New Roman"/>
                        </a:rPr>
                        <a:t>24.4 km</a:t>
                      </a: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en-US" sz="900" b="1" dirty="0" smtClean="0">
                          <a:latin typeface="Calibri"/>
                          <a:ea typeface="Calibri"/>
                          <a:cs typeface="Times New Roman"/>
                        </a:rPr>
                        <a:t>7.62mm</a:t>
                      </a:r>
                      <a:r>
                        <a:rPr lang="en-US" sz="9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– 1300m</a:t>
                      </a:r>
                      <a:endParaRPr lang="en-US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072" marR="32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Text Box 22"/>
          <p:cNvSpPr txBox="1">
            <a:spLocks noChangeArrowheads="1"/>
          </p:cNvSpPr>
          <p:nvPr/>
        </p:nvSpPr>
        <p:spPr bwMode="auto">
          <a:xfrm>
            <a:off x="0" y="-6362"/>
            <a:ext cx="4910662" cy="35572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80706" tIns="40353" rIns="80706" bIns="40353">
            <a:spAutoFit/>
          </a:bodyPr>
          <a:lstStyle/>
          <a:p>
            <a:pPr algn="ctr" eaLnBrk="0" hangingPunct="0"/>
            <a:r>
              <a:rPr lang="en-US" sz="1800" b="1" dirty="0">
                <a:latin typeface="Calibri" pitchFamily="34" charset="0"/>
              </a:rPr>
              <a:t>RED Comparative Checkbook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78035"/>
              </p:ext>
            </p:extLst>
          </p:nvPr>
        </p:nvGraphicFramePr>
        <p:xfrm>
          <a:off x="2" y="332345"/>
          <a:ext cx="4921470" cy="6691962"/>
        </p:xfrm>
        <a:graphic>
          <a:graphicData uri="http://schemas.openxmlformats.org/drawingml/2006/table">
            <a:tbl>
              <a:tblPr/>
              <a:tblGrid>
                <a:gridCol w="565263"/>
                <a:gridCol w="610013"/>
                <a:gridCol w="750635"/>
                <a:gridCol w="498097"/>
                <a:gridCol w="514184"/>
                <a:gridCol w="1013897"/>
                <a:gridCol w="969381"/>
              </a:tblGrid>
              <a:tr h="14410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QTY O/H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QTY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Max Eff. Range</a:t>
                      </a: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US Equal</a:t>
                      </a: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3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ORGANIC (PLT)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ATTACHED (OPCON to the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PLT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HIGHER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(CO/BN/AI)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82" marR="5582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82" marR="5582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0" y="297830"/>
            <a:ext cx="548640" cy="167684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80706" tIns="40353" rIns="80706" bIns="40353">
            <a:spAutoFit/>
          </a:bodyPr>
          <a:lstStyle/>
          <a:p>
            <a:pPr algn="ctr" eaLnBrk="0" hangingPunct="0"/>
            <a:endParaRPr lang="en-US" sz="7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ctics &amp; Tng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actics &amp; T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ans Serif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ans Serif" charset="0"/>
          </a:defRPr>
        </a:defPPr>
      </a:lstStyle>
    </a:lnDef>
  </a:objectDefaults>
  <a:extraClrSchemeLst>
    <a:extraClrScheme>
      <a:clrScheme name="Tactics &amp; T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ctics &amp; T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ctics &amp; T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ctics &amp; T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ctics &amp; T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ctics &amp; T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ctics &amp; T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5600</TotalTime>
  <Pages>2</Pages>
  <Words>154</Words>
  <Application>Microsoft Office PowerPoint</Application>
  <PresentationFormat>Custom</PresentationFormat>
  <Paragraphs>187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MS Sans Serif</vt:lpstr>
      <vt:lpstr>Times New Roman</vt:lpstr>
      <vt:lpstr>Tactics &amp; Tng</vt:lpstr>
      <vt:lpstr>Bitmap Image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COMANCHE WARNING ORDER</dc:title>
  <dc:creator>CPT S.J. WELCH</dc:creator>
  <cp:lastModifiedBy>DoD Admin</cp:lastModifiedBy>
  <cp:revision>97</cp:revision>
  <cp:lastPrinted>2013-04-11T05:32:49Z</cp:lastPrinted>
  <dcterms:created xsi:type="dcterms:W3CDTF">1996-09-19T23:32:46Z</dcterms:created>
  <dcterms:modified xsi:type="dcterms:W3CDTF">2018-02-05T23:03:09Z</dcterms:modified>
</cp:coreProperties>
</file>