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0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44" autoAdjust="0"/>
    <p:restoredTop sz="93537" autoAdjust="0"/>
  </p:normalViewPr>
  <p:slideViewPr>
    <p:cSldViewPr>
      <p:cViewPr varScale="1">
        <p:scale>
          <a:sx n="107" d="100"/>
          <a:sy n="107" d="100"/>
        </p:scale>
        <p:origin x="242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2613" tIns="46306" rIns="92613" bIns="4630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2613" tIns="46306" rIns="92613" bIns="46306" rtlCol="0"/>
          <a:lstStyle>
            <a:lvl1pPr algn="r">
              <a:defRPr sz="1200"/>
            </a:lvl1pPr>
          </a:lstStyle>
          <a:p>
            <a:fld id="{46E4D70C-B75E-4E9B-B2D4-2A6DF0E2AA86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13" tIns="46306" rIns="92613" bIns="4630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613" tIns="46306" rIns="92613" bIns="4630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613" tIns="46306" rIns="92613" bIns="4630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2613" tIns="46306" rIns="92613" bIns="46306" rtlCol="0" anchor="b"/>
          <a:lstStyle>
            <a:lvl1pPr algn="r">
              <a:defRPr sz="1200"/>
            </a:lvl1pPr>
          </a:lstStyle>
          <a:p>
            <a:fld id="{E5F9311B-589A-4D63-B77C-60FC786201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08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E1428D1-063B-48AE-9622-09E89E934BD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 smtClean="0">
              <a:solidFill>
                <a:prstClr val="black"/>
              </a:solidFill>
            </a:endParaRPr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1181101" y="696914"/>
            <a:ext cx="4649788" cy="348614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881" tIns="45440" rIns="90881" bIns="45440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/>
          </p:nvPr>
        </p:nvSpPr>
        <p:spPr>
          <a:xfrm>
            <a:off x="701676" y="4416429"/>
            <a:ext cx="5607050" cy="4184650"/>
          </a:xfrm>
          <a:noFill/>
          <a:ln/>
        </p:spPr>
        <p:txBody>
          <a:bodyPr wrap="none" lIns="90890" tIns="45445" rIns="90890" bIns="45445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6106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FD4-D55E-4100-95DF-712DA29E438B}" type="datetime1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F88E-37C6-4D7A-86E4-AC8399149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9DB31-5DD8-40E6-B1A5-E8E7AE024256}" type="datetime1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F88E-37C6-4D7A-86E4-AC8399149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7192-E6B5-45F4-B26E-315BD3ADD5BC}" type="datetime1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F88E-37C6-4D7A-86E4-AC8399149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B288-6957-42E1-B01D-AA7A36840BAF}" type="datetime1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F88E-37C6-4D7A-86E4-AC8399149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5EEC-EA7A-415D-BE72-68482375BE31}" type="datetime1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F88E-37C6-4D7A-86E4-AC8399149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E51B-E770-4786-BBA0-2E11FFEA90C7}" type="datetime1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F88E-37C6-4D7A-86E4-AC8399149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4321-AC79-49A4-B4E5-678B1DE4D327}" type="datetime1">
              <a:rPr lang="en-US" smtClean="0"/>
              <a:pPr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F88E-37C6-4D7A-86E4-AC8399149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D7C0-8219-4D8A-A755-86EA8AABB454}" type="datetime1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F88E-37C6-4D7A-86E4-AC8399149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6990-3A7A-48EC-9C70-522047B2BF3B}" type="datetime1">
              <a:rPr lang="en-US" smtClean="0"/>
              <a:pPr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F88E-37C6-4D7A-86E4-AC8399149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0FFF-E114-42A5-9F2B-1537E315F8B1}" type="datetime1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F88E-37C6-4D7A-86E4-AC8399149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D100-DBA9-46BB-B8C0-BCEF9B80ADC7}" type="datetime1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F88E-37C6-4D7A-86E4-AC8399149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A0791-95A2-4B01-8DE3-F4B2FF240F95}" type="datetime1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FF88E-37C6-4D7A-86E4-AC8399149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Text Box 84"/>
          <p:cNvSpPr txBox="1">
            <a:spLocks noChangeArrowheads="1"/>
          </p:cNvSpPr>
          <p:nvPr/>
        </p:nvSpPr>
        <p:spPr bwMode="auto">
          <a:xfrm>
            <a:off x="963470" y="1306150"/>
            <a:ext cx="762000" cy="2422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500" b="1" u="sng" dirty="0" smtClean="0">
                <a:solidFill>
                  <a:srgbClr val="000000"/>
                </a:solidFill>
              </a:rPr>
              <a:t>Vehicle Status</a:t>
            </a:r>
          </a:p>
        </p:txBody>
      </p:sp>
      <p:pic>
        <p:nvPicPr>
          <p:cNvPr id="347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1342" y="2652912"/>
            <a:ext cx="381000" cy="152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46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3461" y="1962150"/>
            <a:ext cx="381000" cy="152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43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8805" y="289560"/>
            <a:ext cx="381000" cy="152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8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306" y="371961"/>
            <a:ext cx="381000" cy="152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7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914400"/>
            <a:ext cx="381000" cy="152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21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371600"/>
            <a:ext cx="381000" cy="152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97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5330825"/>
            <a:ext cx="381000" cy="152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96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4191000"/>
            <a:ext cx="381000" cy="152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71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048000"/>
            <a:ext cx="381000" cy="152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77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5837" y="1981200"/>
            <a:ext cx="381000" cy="152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76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51100" y="5324475"/>
            <a:ext cx="381000" cy="152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75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191000"/>
            <a:ext cx="381000" cy="152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74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052762"/>
            <a:ext cx="381000" cy="152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62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981200"/>
            <a:ext cx="381000" cy="152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86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334000"/>
            <a:ext cx="381000" cy="152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87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4191000"/>
            <a:ext cx="381000" cy="152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72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3052762"/>
            <a:ext cx="381000" cy="152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" name="Group 544"/>
          <p:cNvGrpSpPr/>
          <p:nvPr/>
        </p:nvGrpSpPr>
        <p:grpSpPr>
          <a:xfrm>
            <a:off x="83335" y="2949028"/>
            <a:ext cx="1246929" cy="307326"/>
            <a:chOff x="2372571" y="2857028"/>
            <a:chExt cx="1246929" cy="307326"/>
          </a:xfrm>
          <a:noFill/>
        </p:grpSpPr>
        <p:grpSp>
          <p:nvGrpSpPr>
            <p:cNvPr id="4" name="Group 720"/>
            <p:cNvGrpSpPr/>
            <p:nvPr/>
          </p:nvGrpSpPr>
          <p:grpSpPr>
            <a:xfrm>
              <a:off x="3009900" y="2857028"/>
              <a:ext cx="609600" cy="228600"/>
              <a:chOff x="1066800" y="1878156"/>
              <a:chExt cx="609600" cy="228600"/>
            </a:xfrm>
            <a:grpFill/>
          </p:grpSpPr>
          <p:grpSp>
            <p:nvGrpSpPr>
              <p:cNvPr id="5" name="Group 717"/>
              <p:cNvGrpSpPr/>
              <p:nvPr/>
            </p:nvGrpSpPr>
            <p:grpSpPr>
              <a:xfrm>
                <a:off x="1143000" y="2030556"/>
                <a:ext cx="457200" cy="76200"/>
                <a:chOff x="1651000" y="1317912"/>
                <a:chExt cx="762000" cy="152400"/>
              </a:xfrm>
              <a:grpFill/>
            </p:grpSpPr>
            <p:sp>
              <p:nvSpPr>
                <p:cNvPr id="762" name="Rectangle 761"/>
                <p:cNvSpPr/>
                <p:nvPr/>
              </p:nvSpPr>
              <p:spPr>
                <a:xfrm>
                  <a:off x="1651000" y="1317912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3" name="Rectangle 762"/>
                <p:cNvSpPr/>
                <p:nvPr/>
              </p:nvSpPr>
              <p:spPr>
                <a:xfrm>
                  <a:off x="1803400" y="1317912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4" name="Rectangle 763"/>
                <p:cNvSpPr/>
                <p:nvPr/>
              </p:nvSpPr>
              <p:spPr>
                <a:xfrm>
                  <a:off x="1955800" y="1317912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5" name="Rectangle 764"/>
                <p:cNvSpPr/>
                <p:nvPr/>
              </p:nvSpPr>
              <p:spPr>
                <a:xfrm>
                  <a:off x="2108200" y="1317912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6" name="Rectangle 765"/>
                <p:cNvSpPr/>
                <p:nvPr/>
              </p:nvSpPr>
              <p:spPr>
                <a:xfrm>
                  <a:off x="2260600" y="1317912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60" name="Text Box 84"/>
              <p:cNvSpPr txBox="1">
                <a:spLocks noChangeArrowheads="1"/>
              </p:cNvSpPr>
              <p:nvPr/>
            </p:nvSpPr>
            <p:spPr bwMode="auto">
              <a:xfrm>
                <a:off x="1066800" y="1878156"/>
                <a:ext cx="609600" cy="166072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500" b="1" u="sng" dirty="0" smtClean="0">
                    <a:solidFill>
                      <a:srgbClr val="000000"/>
                    </a:solidFill>
                  </a:rPr>
                  <a:t>Vehicle Status</a:t>
                </a:r>
              </a:p>
            </p:txBody>
          </p:sp>
        </p:grpSp>
        <p:sp>
          <p:nvSpPr>
            <p:cNvPr id="756" name="Text Box 92"/>
            <p:cNvSpPr txBox="1">
              <a:spLocks noChangeArrowheads="1"/>
            </p:cNvSpPr>
            <p:nvPr/>
          </p:nvSpPr>
          <p:spPr bwMode="auto">
            <a:xfrm>
              <a:off x="2372571" y="2912425"/>
              <a:ext cx="457200" cy="251929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700" b="1" u="sng" dirty="0">
                  <a:ln w="3175">
                    <a:solidFill>
                      <a:prstClr val="black"/>
                    </a:solidFill>
                  </a:ln>
                  <a:solidFill>
                    <a:prstClr val="white"/>
                  </a:solidFill>
                </a:rPr>
                <a:t>A</a:t>
              </a:r>
              <a:r>
                <a:rPr lang="en-GB" sz="700" b="1" u="sng" dirty="0" smtClean="0">
                  <a:ln w="3175">
                    <a:solidFill>
                      <a:prstClr val="black"/>
                    </a:solidFill>
                  </a:ln>
                  <a:solidFill>
                    <a:prstClr val="white"/>
                  </a:solidFill>
                </a:rPr>
                <a:t>-12</a:t>
              </a:r>
              <a:endParaRPr lang="en-GB" sz="700" b="1" u="sng" dirty="0">
                <a:ln w="3175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  <a:p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sz="400" b="1" u="sng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860"/>
          <p:cNvGrpSpPr/>
          <p:nvPr/>
        </p:nvGrpSpPr>
        <p:grpSpPr>
          <a:xfrm>
            <a:off x="7154257" y="1828800"/>
            <a:ext cx="1075343" cy="347955"/>
            <a:chOff x="7154257" y="1828800"/>
            <a:chExt cx="1075343" cy="347955"/>
          </a:xfrm>
          <a:noFill/>
        </p:grpSpPr>
        <p:grpSp>
          <p:nvGrpSpPr>
            <p:cNvPr id="7" name="Group 728"/>
            <p:cNvGrpSpPr/>
            <p:nvPr/>
          </p:nvGrpSpPr>
          <p:grpSpPr>
            <a:xfrm>
              <a:off x="7620000" y="1828800"/>
              <a:ext cx="609600" cy="228600"/>
              <a:chOff x="1066800" y="1905000"/>
              <a:chExt cx="609600" cy="228600"/>
            </a:xfrm>
            <a:grpFill/>
          </p:grpSpPr>
          <p:grpSp>
            <p:nvGrpSpPr>
              <p:cNvPr id="8" name="Group 717"/>
              <p:cNvGrpSpPr/>
              <p:nvPr/>
            </p:nvGrpSpPr>
            <p:grpSpPr>
              <a:xfrm>
                <a:off x="1143000" y="2057400"/>
                <a:ext cx="457200" cy="76200"/>
                <a:chOff x="1651000" y="1371600"/>
                <a:chExt cx="762000" cy="152400"/>
              </a:xfrm>
              <a:grpFill/>
            </p:grpSpPr>
            <p:sp>
              <p:nvSpPr>
                <p:cNvPr id="867" name="Rectangle 866"/>
                <p:cNvSpPr/>
                <p:nvPr/>
              </p:nvSpPr>
              <p:spPr>
                <a:xfrm>
                  <a:off x="1651000" y="1371600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8" name="Rectangle 867"/>
                <p:cNvSpPr/>
                <p:nvPr/>
              </p:nvSpPr>
              <p:spPr>
                <a:xfrm>
                  <a:off x="1803400" y="1371600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9" name="Rectangle 868"/>
                <p:cNvSpPr/>
                <p:nvPr/>
              </p:nvSpPr>
              <p:spPr>
                <a:xfrm>
                  <a:off x="1955800" y="1371600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0" name="Rectangle 869"/>
                <p:cNvSpPr/>
                <p:nvPr/>
              </p:nvSpPr>
              <p:spPr>
                <a:xfrm>
                  <a:off x="2108200" y="1371600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1" name="Rectangle 870"/>
                <p:cNvSpPr/>
                <p:nvPr/>
              </p:nvSpPr>
              <p:spPr>
                <a:xfrm>
                  <a:off x="2260600" y="1371600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866" name="Text Box 84"/>
              <p:cNvSpPr txBox="1">
                <a:spLocks noChangeArrowheads="1"/>
              </p:cNvSpPr>
              <p:nvPr/>
            </p:nvSpPr>
            <p:spPr bwMode="auto">
              <a:xfrm>
                <a:off x="1066800" y="1905000"/>
                <a:ext cx="609600" cy="166072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500" b="1" u="sng" dirty="0" smtClean="0">
                    <a:solidFill>
                      <a:srgbClr val="000000"/>
                    </a:solidFill>
                  </a:rPr>
                  <a:t>Vehicle Status</a:t>
                </a:r>
              </a:p>
            </p:txBody>
          </p:sp>
        </p:grpSp>
        <p:sp>
          <p:nvSpPr>
            <p:cNvPr id="860" name="Text Box 92"/>
            <p:cNvSpPr txBox="1">
              <a:spLocks noChangeArrowheads="1"/>
            </p:cNvSpPr>
            <p:nvPr/>
          </p:nvSpPr>
          <p:spPr bwMode="auto">
            <a:xfrm>
              <a:off x="7154257" y="1924826"/>
              <a:ext cx="457200" cy="251929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700" b="1" u="sng" dirty="0">
                  <a:ln w="3175">
                    <a:solidFill>
                      <a:prstClr val="black"/>
                    </a:solidFill>
                  </a:ln>
                  <a:solidFill>
                    <a:prstClr val="white"/>
                  </a:solidFill>
                </a:rPr>
                <a:t>A</a:t>
              </a:r>
              <a:r>
                <a:rPr lang="en-GB" sz="700" b="1" u="sng" dirty="0" smtClean="0">
                  <a:ln w="3175">
                    <a:solidFill>
                      <a:prstClr val="black"/>
                    </a:solidFill>
                  </a:ln>
                  <a:solidFill>
                    <a:prstClr val="white"/>
                  </a:solidFill>
                </a:rPr>
                <a:t>-50</a:t>
              </a:r>
              <a:endParaRPr lang="en-GB" sz="700" b="1" u="sng" dirty="0">
                <a:ln w="3175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  <a:p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sz="400" b="1" u="sng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884"/>
          <p:cNvGrpSpPr/>
          <p:nvPr/>
        </p:nvGrpSpPr>
        <p:grpSpPr>
          <a:xfrm>
            <a:off x="7162800" y="2514600"/>
            <a:ext cx="1066800" cy="285050"/>
            <a:chOff x="7162800" y="2514600"/>
            <a:chExt cx="1066800" cy="285050"/>
          </a:xfrm>
          <a:noFill/>
        </p:grpSpPr>
        <p:grpSp>
          <p:nvGrpSpPr>
            <p:cNvPr id="10" name="Group 720"/>
            <p:cNvGrpSpPr/>
            <p:nvPr/>
          </p:nvGrpSpPr>
          <p:grpSpPr>
            <a:xfrm>
              <a:off x="7620000" y="2514600"/>
              <a:ext cx="609600" cy="216872"/>
              <a:chOff x="1066800" y="1916728"/>
              <a:chExt cx="609600" cy="216872"/>
            </a:xfrm>
            <a:grpFill/>
          </p:grpSpPr>
          <p:grpSp>
            <p:nvGrpSpPr>
              <p:cNvPr id="11" name="Group 717"/>
              <p:cNvGrpSpPr/>
              <p:nvPr/>
            </p:nvGrpSpPr>
            <p:grpSpPr>
              <a:xfrm>
                <a:off x="1143000" y="2057400"/>
                <a:ext cx="457200" cy="76200"/>
                <a:chOff x="1651000" y="1371600"/>
                <a:chExt cx="762000" cy="152400"/>
              </a:xfrm>
              <a:grpFill/>
            </p:grpSpPr>
            <p:sp>
              <p:nvSpPr>
                <p:cNvPr id="878" name="Rectangle 877"/>
                <p:cNvSpPr/>
                <p:nvPr/>
              </p:nvSpPr>
              <p:spPr>
                <a:xfrm>
                  <a:off x="1651000" y="1371600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879" name="Rectangle 878"/>
                <p:cNvSpPr/>
                <p:nvPr/>
              </p:nvSpPr>
              <p:spPr>
                <a:xfrm>
                  <a:off x="1803400" y="1371600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0" name="Rectangle 879"/>
                <p:cNvSpPr/>
                <p:nvPr/>
              </p:nvSpPr>
              <p:spPr>
                <a:xfrm>
                  <a:off x="1955800" y="1371600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1" name="Rectangle 880"/>
                <p:cNvSpPr/>
                <p:nvPr/>
              </p:nvSpPr>
              <p:spPr>
                <a:xfrm>
                  <a:off x="2108200" y="1371600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2" name="Rectangle 881"/>
                <p:cNvSpPr/>
                <p:nvPr/>
              </p:nvSpPr>
              <p:spPr>
                <a:xfrm>
                  <a:off x="2260600" y="1371600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877" name="Text Box 84"/>
              <p:cNvSpPr txBox="1">
                <a:spLocks noChangeArrowheads="1"/>
              </p:cNvSpPr>
              <p:nvPr/>
            </p:nvSpPr>
            <p:spPr bwMode="auto">
              <a:xfrm>
                <a:off x="1066800" y="1916728"/>
                <a:ext cx="609600" cy="166072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500" b="1" u="sng" dirty="0" smtClean="0">
                    <a:solidFill>
                      <a:srgbClr val="000000"/>
                    </a:solidFill>
                  </a:rPr>
                  <a:t>Vehicle Status</a:t>
                </a:r>
              </a:p>
            </p:txBody>
          </p:sp>
        </p:grpSp>
        <p:sp>
          <p:nvSpPr>
            <p:cNvPr id="872" name="Text Box 92"/>
            <p:cNvSpPr txBox="1">
              <a:spLocks noChangeArrowheads="1"/>
            </p:cNvSpPr>
            <p:nvPr/>
          </p:nvSpPr>
          <p:spPr bwMode="auto">
            <a:xfrm>
              <a:off x="7162800" y="2604980"/>
              <a:ext cx="457200" cy="194670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700" b="1" u="sng" dirty="0">
                  <a:ln w="3175">
                    <a:solidFill>
                      <a:prstClr val="black"/>
                    </a:solidFill>
                  </a:ln>
                  <a:solidFill>
                    <a:prstClr val="white"/>
                  </a:solidFill>
                </a:rPr>
                <a:t>A</a:t>
              </a:r>
              <a:r>
                <a:rPr lang="en-GB" sz="700" b="1" u="sng" dirty="0" smtClean="0">
                  <a:ln w="3175">
                    <a:solidFill>
                      <a:prstClr val="black"/>
                    </a:solidFill>
                  </a:ln>
                  <a:solidFill>
                    <a:prstClr val="white"/>
                  </a:solidFill>
                </a:rPr>
                <a:t>-51</a:t>
              </a:r>
              <a:endParaRPr lang="en-GB" sz="400" b="1" u="sng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836"/>
          <p:cNvGrpSpPr/>
          <p:nvPr/>
        </p:nvGrpSpPr>
        <p:grpSpPr>
          <a:xfrm>
            <a:off x="80709" y="1890268"/>
            <a:ext cx="1269724" cy="286403"/>
            <a:chOff x="2380729" y="2918934"/>
            <a:chExt cx="1269724" cy="286403"/>
          </a:xfrm>
          <a:noFill/>
        </p:grpSpPr>
        <p:pic>
          <p:nvPicPr>
            <p:cNvPr id="838" name="Picture 3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02522" y="3008609"/>
              <a:ext cx="381000" cy="152400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</p:spPr>
        </p:pic>
        <p:grpSp>
          <p:nvGrpSpPr>
            <p:cNvPr id="13" name="Group 544"/>
            <p:cNvGrpSpPr/>
            <p:nvPr/>
          </p:nvGrpSpPr>
          <p:grpSpPr>
            <a:xfrm>
              <a:off x="2380729" y="2918934"/>
              <a:ext cx="1269724" cy="286403"/>
              <a:chOff x="2380729" y="2918934"/>
              <a:chExt cx="1269724" cy="286403"/>
            </a:xfrm>
            <a:grpFill/>
          </p:grpSpPr>
          <p:grpSp>
            <p:nvGrpSpPr>
              <p:cNvPr id="15" name="Group 720"/>
              <p:cNvGrpSpPr/>
              <p:nvPr/>
            </p:nvGrpSpPr>
            <p:grpSpPr>
              <a:xfrm>
                <a:off x="3040853" y="2918934"/>
                <a:ext cx="609600" cy="214314"/>
                <a:chOff x="1097753" y="1940062"/>
                <a:chExt cx="609600" cy="214314"/>
              </a:xfrm>
              <a:grpFill/>
            </p:grpSpPr>
            <p:grpSp>
              <p:nvGrpSpPr>
                <p:cNvPr id="16" name="Group 717"/>
                <p:cNvGrpSpPr/>
                <p:nvPr/>
              </p:nvGrpSpPr>
              <p:grpSpPr>
                <a:xfrm>
                  <a:off x="1143000" y="2078176"/>
                  <a:ext cx="457200" cy="76200"/>
                  <a:chOff x="1651000" y="1413152"/>
                  <a:chExt cx="762000" cy="152400"/>
                </a:xfrm>
                <a:grpFill/>
              </p:grpSpPr>
              <p:sp>
                <p:nvSpPr>
                  <p:cNvPr id="854" name="Rectangle 853"/>
                  <p:cNvSpPr/>
                  <p:nvPr/>
                </p:nvSpPr>
                <p:spPr>
                  <a:xfrm>
                    <a:off x="1651000" y="1413152"/>
                    <a:ext cx="152400" cy="152400"/>
                  </a:xfrm>
                  <a:prstGeom prst="rect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855" name="Rectangle 854"/>
                  <p:cNvSpPr/>
                  <p:nvPr/>
                </p:nvSpPr>
                <p:spPr>
                  <a:xfrm>
                    <a:off x="1803400" y="1413152"/>
                    <a:ext cx="152400" cy="152400"/>
                  </a:xfrm>
                  <a:prstGeom prst="rect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856" name="Rectangle 855"/>
                  <p:cNvSpPr/>
                  <p:nvPr/>
                </p:nvSpPr>
                <p:spPr>
                  <a:xfrm>
                    <a:off x="1955800" y="1413152"/>
                    <a:ext cx="152400" cy="152400"/>
                  </a:xfrm>
                  <a:prstGeom prst="rect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857" name="Rectangle 856"/>
                  <p:cNvSpPr/>
                  <p:nvPr/>
                </p:nvSpPr>
                <p:spPr>
                  <a:xfrm>
                    <a:off x="2108200" y="1413152"/>
                    <a:ext cx="152400" cy="152400"/>
                  </a:xfrm>
                  <a:prstGeom prst="rect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858" name="Rectangle 857"/>
                  <p:cNvSpPr/>
                  <p:nvPr/>
                </p:nvSpPr>
                <p:spPr>
                  <a:xfrm>
                    <a:off x="2260600" y="1413152"/>
                    <a:ext cx="152400" cy="152400"/>
                  </a:xfrm>
                  <a:prstGeom prst="rect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853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1097753" y="1940062"/>
                  <a:ext cx="609600" cy="166072"/>
                </a:xfrm>
                <a:prstGeom prst="rect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wrap="square" lIns="90000" tIns="46800" rIns="90000" bIns="46800">
                  <a:spAutoFit/>
                </a:bodyPr>
                <a:lstStyle/>
                <a:p>
                  <a:pPr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500" b="1" u="sng" dirty="0" smtClean="0">
                      <a:solidFill>
                        <a:srgbClr val="000000"/>
                      </a:solidFill>
                    </a:rPr>
                    <a:t>Vehicle Status</a:t>
                  </a:r>
                </a:p>
              </p:txBody>
            </p:sp>
          </p:grpSp>
          <p:sp>
            <p:nvSpPr>
              <p:cNvPr id="849" name="Text Box 92"/>
              <p:cNvSpPr txBox="1">
                <a:spLocks noChangeArrowheads="1"/>
              </p:cNvSpPr>
              <p:nvPr/>
            </p:nvSpPr>
            <p:spPr bwMode="auto">
              <a:xfrm>
                <a:off x="2380729" y="2953408"/>
                <a:ext cx="457200" cy="251929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700" b="1" u="sng" dirty="0">
                    <a:ln w="3175">
                      <a:solidFill>
                        <a:prstClr val="black"/>
                      </a:solidFill>
                    </a:ln>
                    <a:solidFill>
                      <a:prstClr val="white"/>
                    </a:solidFill>
                  </a:rPr>
                  <a:t>A</a:t>
                </a:r>
                <a:r>
                  <a:rPr lang="en-GB" sz="700" b="1" u="sng" dirty="0" smtClean="0">
                    <a:ln w="3175">
                      <a:solidFill>
                        <a:prstClr val="black"/>
                      </a:solidFill>
                    </a:ln>
                    <a:solidFill>
                      <a:prstClr val="white"/>
                    </a:solidFill>
                  </a:rPr>
                  <a:t>-11</a:t>
                </a:r>
                <a:endParaRPr lang="en-GB" sz="700" b="1" u="sng" dirty="0">
                  <a:ln w="3175">
                    <a:solidFill>
                      <a:prstClr val="black"/>
                    </a:solidFill>
                  </a:ln>
                  <a:solidFill>
                    <a:prstClr val="white"/>
                  </a:solidFill>
                </a:endParaRPr>
              </a:p>
              <a:p>
                <a:pPr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sz="400" b="1" u="sng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7" name="Group 541"/>
          <p:cNvGrpSpPr/>
          <p:nvPr/>
        </p:nvGrpSpPr>
        <p:grpSpPr>
          <a:xfrm>
            <a:off x="2444270" y="1897849"/>
            <a:ext cx="1251423" cy="285139"/>
            <a:chOff x="2349025" y="1847848"/>
            <a:chExt cx="1251423" cy="285139"/>
          </a:xfrm>
          <a:noFill/>
        </p:grpSpPr>
        <p:grpSp>
          <p:nvGrpSpPr>
            <p:cNvPr id="19" name="Group 736"/>
            <p:cNvGrpSpPr/>
            <p:nvPr/>
          </p:nvGrpSpPr>
          <p:grpSpPr>
            <a:xfrm>
              <a:off x="2990848" y="1847848"/>
              <a:ext cx="609600" cy="209552"/>
              <a:chOff x="1424402" y="1859576"/>
              <a:chExt cx="609600" cy="209552"/>
            </a:xfrm>
            <a:grpFill/>
          </p:grpSpPr>
          <p:grpSp>
            <p:nvGrpSpPr>
              <p:cNvPr id="20" name="Group 717"/>
              <p:cNvGrpSpPr/>
              <p:nvPr/>
            </p:nvGrpSpPr>
            <p:grpSpPr>
              <a:xfrm>
                <a:off x="1481553" y="1992928"/>
                <a:ext cx="457202" cy="76200"/>
                <a:chOff x="2215259" y="1242656"/>
                <a:chExt cx="762004" cy="152400"/>
              </a:xfrm>
              <a:grpFill/>
            </p:grpSpPr>
            <p:sp>
              <p:nvSpPr>
                <p:cNvPr id="648" name="Rectangle 647"/>
                <p:cNvSpPr/>
                <p:nvPr/>
              </p:nvSpPr>
              <p:spPr>
                <a:xfrm>
                  <a:off x="2215259" y="1242656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9" name="Rectangle 648"/>
                <p:cNvSpPr/>
                <p:nvPr/>
              </p:nvSpPr>
              <p:spPr>
                <a:xfrm>
                  <a:off x="2367661" y="1242656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0" name="Rectangle 649"/>
                <p:cNvSpPr/>
                <p:nvPr/>
              </p:nvSpPr>
              <p:spPr>
                <a:xfrm>
                  <a:off x="2520063" y="1242656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1" name="Rectangle 650"/>
                <p:cNvSpPr/>
                <p:nvPr/>
              </p:nvSpPr>
              <p:spPr>
                <a:xfrm>
                  <a:off x="2672463" y="1242656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4" name="Rectangle 653"/>
                <p:cNvSpPr/>
                <p:nvPr/>
              </p:nvSpPr>
              <p:spPr>
                <a:xfrm>
                  <a:off x="2824863" y="1242656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47" name="Text Box 84"/>
              <p:cNvSpPr txBox="1">
                <a:spLocks noChangeArrowheads="1"/>
              </p:cNvSpPr>
              <p:nvPr/>
            </p:nvSpPr>
            <p:spPr bwMode="auto">
              <a:xfrm>
                <a:off x="1424402" y="1859576"/>
                <a:ext cx="609600" cy="166072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500" b="1" u="sng" dirty="0" smtClean="0">
                    <a:solidFill>
                      <a:srgbClr val="000000"/>
                    </a:solidFill>
                  </a:rPr>
                  <a:t>Vehicle Status</a:t>
                </a:r>
              </a:p>
            </p:txBody>
          </p:sp>
        </p:grpSp>
        <p:sp>
          <p:nvSpPr>
            <p:cNvPr id="539" name="Text Box 92"/>
            <p:cNvSpPr txBox="1">
              <a:spLocks noChangeArrowheads="1"/>
            </p:cNvSpPr>
            <p:nvPr/>
          </p:nvSpPr>
          <p:spPr bwMode="auto">
            <a:xfrm>
              <a:off x="2349025" y="1881058"/>
              <a:ext cx="457200" cy="251929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700" b="1" u="sng" dirty="0">
                  <a:ln w="3175">
                    <a:solidFill>
                      <a:prstClr val="black"/>
                    </a:solidFill>
                  </a:ln>
                  <a:solidFill>
                    <a:prstClr val="white"/>
                  </a:solidFill>
                </a:rPr>
                <a:t>A</a:t>
              </a:r>
              <a:r>
                <a:rPr lang="en-GB" sz="700" b="1" u="sng" dirty="0" smtClean="0">
                  <a:ln w="3175">
                    <a:solidFill>
                      <a:prstClr val="black"/>
                    </a:solidFill>
                  </a:ln>
                  <a:solidFill>
                    <a:prstClr val="white"/>
                  </a:solidFill>
                </a:rPr>
                <a:t>-21</a:t>
              </a:r>
              <a:endParaRPr lang="en-GB" sz="700" b="1" u="sng" dirty="0">
                <a:ln w="3175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  <a:p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sz="400" b="1" u="sng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544"/>
          <p:cNvGrpSpPr/>
          <p:nvPr/>
        </p:nvGrpSpPr>
        <p:grpSpPr>
          <a:xfrm>
            <a:off x="142718" y="5247660"/>
            <a:ext cx="1176762" cy="290600"/>
            <a:chOff x="2459673" y="2875466"/>
            <a:chExt cx="1176762" cy="290600"/>
          </a:xfrm>
          <a:noFill/>
        </p:grpSpPr>
        <p:grpSp>
          <p:nvGrpSpPr>
            <p:cNvPr id="23" name="Group 720"/>
            <p:cNvGrpSpPr/>
            <p:nvPr/>
          </p:nvGrpSpPr>
          <p:grpSpPr>
            <a:xfrm>
              <a:off x="3026835" y="2875466"/>
              <a:ext cx="609600" cy="210162"/>
              <a:chOff x="1083735" y="1896594"/>
              <a:chExt cx="609600" cy="210162"/>
            </a:xfrm>
            <a:grpFill/>
          </p:grpSpPr>
          <p:grpSp>
            <p:nvGrpSpPr>
              <p:cNvPr id="24" name="Group 717"/>
              <p:cNvGrpSpPr/>
              <p:nvPr/>
            </p:nvGrpSpPr>
            <p:grpSpPr>
              <a:xfrm>
                <a:off x="1143000" y="2030556"/>
                <a:ext cx="457200" cy="76200"/>
                <a:chOff x="1651000" y="1317912"/>
                <a:chExt cx="762000" cy="152400"/>
              </a:xfrm>
              <a:grpFill/>
            </p:grpSpPr>
            <p:sp>
              <p:nvSpPr>
                <p:cNvPr id="830" name="Rectangle 829"/>
                <p:cNvSpPr/>
                <p:nvPr/>
              </p:nvSpPr>
              <p:spPr>
                <a:xfrm>
                  <a:off x="1651000" y="1317912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833" name="Rectangle 832"/>
                <p:cNvSpPr/>
                <p:nvPr/>
              </p:nvSpPr>
              <p:spPr>
                <a:xfrm>
                  <a:off x="1803400" y="1317912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4" name="Rectangle 833"/>
                <p:cNvSpPr/>
                <p:nvPr/>
              </p:nvSpPr>
              <p:spPr>
                <a:xfrm>
                  <a:off x="1955800" y="1317912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5" name="Rectangle 834"/>
                <p:cNvSpPr/>
                <p:nvPr/>
              </p:nvSpPr>
              <p:spPr>
                <a:xfrm>
                  <a:off x="2108200" y="1317912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6" name="Rectangle 835"/>
                <p:cNvSpPr/>
                <p:nvPr/>
              </p:nvSpPr>
              <p:spPr>
                <a:xfrm>
                  <a:off x="2260600" y="1317912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829" name="Text Box 84"/>
              <p:cNvSpPr txBox="1">
                <a:spLocks noChangeArrowheads="1"/>
              </p:cNvSpPr>
              <p:nvPr/>
            </p:nvSpPr>
            <p:spPr bwMode="auto">
              <a:xfrm>
                <a:off x="1083735" y="1896594"/>
                <a:ext cx="609600" cy="166072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500" b="1" u="sng" dirty="0" smtClean="0">
                    <a:solidFill>
                      <a:srgbClr val="000000"/>
                    </a:solidFill>
                  </a:rPr>
                  <a:t>Vehicle Status</a:t>
                </a:r>
              </a:p>
            </p:txBody>
          </p:sp>
        </p:grpSp>
        <p:sp>
          <p:nvSpPr>
            <p:cNvPr id="825" name="Text Box 92"/>
            <p:cNvSpPr txBox="1">
              <a:spLocks noChangeArrowheads="1"/>
            </p:cNvSpPr>
            <p:nvPr/>
          </p:nvSpPr>
          <p:spPr bwMode="auto">
            <a:xfrm>
              <a:off x="2459673" y="2914137"/>
              <a:ext cx="457200" cy="251929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700" b="1" u="sng" dirty="0">
                  <a:ln w="3175">
                    <a:solidFill>
                      <a:prstClr val="black"/>
                    </a:solidFill>
                  </a:ln>
                  <a:solidFill>
                    <a:prstClr val="white"/>
                  </a:solidFill>
                </a:rPr>
                <a:t>A</a:t>
              </a:r>
              <a:r>
                <a:rPr lang="en-GB" sz="700" b="1" u="sng" dirty="0" smtClean="0">
                  <a:ln w="3175">
                    <a:solidFill>
                      <a:prstClr val="black"/>
                    </a:solidFill>
                  </a:ln>
                  <a:solidFill>
                    <a:prstClr val="white"/>
                  </a:solidFill>
                </a:rPr>
                <a:t>-14</a:t>
              </a:r>
              <a:endParaRPr lang="en-GB" sz="700" b="1" u="sng" dirty="0">
                <a:ln w="3175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  <a:p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sz="400" b="1" u="sng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5" name="Group 544"/>
          <p:cNvGrpSpPr/>
          <p:nvPr/>
        </p:nvGrpSpPr>
        <p:grpSpPr>
          <a:xfrm>
            <a:off x="73384" y="4098681"/>
            <a:ext cx="1243016" cy="287648"/>
            <a:chOff x="2376484" y="2866552"/>
            <a:chExt cx="1243016" cy="287648"/>
          </a:xfrm>
          <a:noFill/>
        </p:grpSpPr>
        <p:grpSp>
          <p:nvGrpSpPr>
            <p:cNvPr id="26" name="Group 457"/>
            <p:cNvGrpSpPr/>
            <p:nvPr/>
          </p:nvGrpSpPr>
          <p:grpSpPr>
            <a:xfrm>
              <a:off x="2514600" y="2866552"/>
              <a:ext cx="1104900" cy="271320"/>
              <a:chOff x="114300" y="2333152"/>
              <a:chExt cx="1104900" cy="271320"/>
            </a:xfrm>
            <a:grpFill/>
          </p:grpSpPr>
          <p:sp>
            <p:nvSpPr>
              <p:cNvPr id="798" name="Text Box 100"/>
              <p:cNvSpPr txBox="1">
                <a:spLocks noChangeArrowheads="1"/>
              </p:cNvSpPr>
              <p:nvPr/>
            </p:nvSpPr>
            <p:spPr bwMode="auto">
              <a:xfrm>
                <a:off x="114300" y="2438400"/>
                <a:ext cx="457200" cy="166072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sz="500" b="1" u="sng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7" name="Group 720"/>
              <p:cNvGrpSpPr/>
              <p:nvPr/>
            </p:nvGrpSpPr>
            <p:grpSpPr>
              <a:xfrm>
                <a:off x="609600" y="2333152"/>
                <a:ext cx="609600" cy="219076"/>
                <a:chOff x="1066800" y="1887680"/>
                <a:chExt cx="609600" cy="219076"/>
              </a:xfrm>
              <a:grpFill/>
            </p:grpSpPr>
            <p:grpSp>
              <p:nvGrpSpPr>
                <p:cNvPr id="28" name="Group 717"/>
                <p:cNvGrpSpPr/>
                <p:nvPr/>
              </p:nvGrpSpPr>
              <p:grpSpPr>
                <a:xfrm>
                  <a:off x="1143000" y="2030556"/>
                  <a:ext cx="457200" cy="76200"/>
                  <a:chOff x="1651000" y="1317912"/>
                  <a:chExt cx="762000" cy="152400"/>
                </a:xfrm>
                <a:grpFill/>
              </p:grpSpPr>
              <p:sp>
                <p:nvSpPr>
                  <p:cNvPr id="802" name="Rectangle 801"/>
                  <p:cNvSpPr/>
                  <p:nvPr/>
                </p:nvSpPr>
                <p:spPr>
                  <a:xfrm>
                    <a:off x="1651000" y="1317912"/>
                    <a:ext cx="152400" cy="152400"/>
                  </a:xfrm>
                  <a:prstGeom prst="rect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>
                  <a:xfrm>
                    <a:off x="1803400" y="1317912"/>
                    <a:ext cx="152400" cy="152400"/>
                  </a:xfrm>
                  <a:prstGeom prst="rect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804" name="Rectangle 803"/>
                  <p:cNvSpPr/>
                  <p:nvPr/>
                </p:nvSpPr>
                <p:spPr>
                  <a:xfrm>
                    <a:off x="1955800" y="1317912"/>
                    <a:ext cx="152400" cy="152400"/>
                  </a:xfrm>
                  <a:prstGeom prst="rect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817" name="Rectangle 816"/>
                  <p:cNvSpPr/>
                  <p:nvPr/>
                </p:nvSpPr>
                <p:spPr>
                  <a:xfrm>
                    <a:off x="2108200" y="1317912"/>
                    <a:ext cx="152400" cy="152400"/>
                  </a:xfrm>
                  <a:prstGeom prst="rect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818" name="Rectangle 817"/>
                  <p:cNvSpPr/>
                  <p:nvPr/>
                </p:nvSpPr>
                <p:spPr>
                  <a:xfrm>
                    <a:off x="2260600" y="1317912"/>
                    <a:ext cx="152400" cy="152400"/>
                  </a:xfrm>
                  <a:prstGeom prst="rect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801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1066800" y="1887680"/>
                  <a:ext cx="609600" cy="166072"/>
                </a:xfrm>
                <a:prstGeom prst="rect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wrap="square" lIns="90000" tIns="46800" rIns="90000" bIns="46800">
                  <a:spAutoFit/>
                </a:bodyPr>
                <a:lstStyle/>
                <a:p>
                  <a:pPr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500" b="1" u="sng" dirty="0" smtClean="0">
                      <a:solidFill>
                        <a:srgbClr val="000000"/>
                      </a:solidFill>
                    </a:rPr>
                    <a:t>Vehicle Status</a:t>
                  </a:r>
                </a:p>
              </p:txBody>
            </p:sp>
          </p:grpSp>
        </p:grpSp>
        <p:sp>
          <p:nvSpPr>
            <p:cNvPr id="797" name="Text Box 92"/>
            <p:cNvSpPr txBox="1">
              <a:spLocks noChangeArrowheads="1"/>
            </p:cNvSpPr>
            <p:nvPr/>
          </p:nvSpPr>
          <p:spPr bwMode="auto">
            <a:xfrm>
              <a:off x="2376484" y="2902271"/>
              <a:ext cx="457200" cy="251929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700" b="1" u="sng" dirty="0">
                  <a:ln w="3175">
                    <a:solidFill>
                      <a:prstClr val="black"/>
                    </a:solidFill>
                  </a:ln>
                  <a:solidFill>
                    <a:prstClr val="white"/>
                  </a:solidFill>
                </a:rPr>
                <a:t>A</a:t>
              </a:r>
              <a:r>
                <a:rPr lang="en-GB" sz="700" b="1" u="sng" dirty="0" smtClean="0">
                  <a:ln w="3175">
                    <a:solidFill>
                      <a:prstClr val="black"/>
                    </a:solidFill>
                  </a:ln>
                  <a:solidFill>
                    <a:prstClr val="white"/>
                  </a:solidFill>
                </a:rPr>
                <a:t>-13</a:t>
              </a:r>
              <a:endParaRPr lang="en-GB" sz="700" b="1" u="sng" dirty="0">
                <a:ln w="3175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  <a:p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sz="400" b="1" u="sng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0" name="Group 544"/>
          <p:cNvGrpSpPr/>
          <p:nvPr/>
        </p:nvGrpSpPr>
        <p:grpSpPr>
          <a:xfrm>
            <a:off x="2464911" y="5247660"/>
            <a:ext cx="1264254" cy="268905"/>
            <a:chOff x="2392488" y="2878771"/>
            <a:chExt cx="1264254" cy="268905"/>
          </a:xfrm>
          <a:noFill/>
        </p:grpSpPr>
        <p:grpSp>
          <p:nvGrpSpPr>
            <p:cNvPr id="737" name="Group 720"/>
            <p:cNvGrpSpPr/>
            <p:nvPr/>
          </p:nvGrpSpPr>
          <p:grpSpPr>
            <a:xfrm>
              <a:off x="3047142" y="2878771"/>
              <a:ext cx="609600" cy="206857"/>
              <a:chOff x="1104042" y="1899899"/>
              <a:chExt cx="609600" cy="206857"/>
            </a:xfrm>
            <a:grpFill/>
          </p:grpSpPr>
          <p:grpSp>
            <p:nvGrpSpPr>
              <p:cNvPr id="738" name="Group 717"/>
              <p:cNvGrpSpPr/>
              <p:nvPr/>
            </p:nvGrpSpPr>
            <p:grpSpPr>
              <a:xfrm>
                <a:off x="1143000" y="2030556"/>
                <a:ext cx="457200" cy="76200"/>
                <a:chOff x="1651000" y="1317912"/>
                <a:chExt cx="762000" cy="152400"/>
              </a:xfrm>
              <a:grpFill/>
            </p:grpSpPr>
            <p:sp>
              <p:nvSpPr>
                <p:cNvPr id="746" name="Rectangle 745"/>
                <p:cNvSpPr/>
                <p:nvPr/>
              </p:nvSpPr>
              <p:spPr>
                <a:xfrm>
                  <a:off x="1651000" y="1317912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7" name="Rectangle 746"/>
                <p:cNvSpPr/>
                <p:nvPr/>
              </p:nvSpPr>
              <p:spPr>
                <a:xfrm>
                  <a:off x="1803400" y="1317912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8" name="Rectangle 747"/>
                <p:cNvSpPr/>
                <p:nvPr/>
              </p:nvSpPr>
              <p:spPr>
                <a:xfrm>
                  <a:off x="1955800" y="1317912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9" name="Rectangle 748"/>
                <p:cNvSpPr/>
                <p:nvPr/>
              </p:nvSpPr>
              <p:spPr>
                <a:xfrm>
                  <a:off x="2108200" y="1317912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0" name="Rectangle 749"/>
                <p:cNvSpPr/>
                <p:nvPr/>
              </p:nvSpPr>
              <p:spPr>
                <a:xfrm>
                  <a:off x="2260600" y="1317912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45" name="Text Box 84"/>
              <p:cNvSpPr txBox="1">
                <a:spLocks noChangeArrowheads="1"/>
              </p:cNvSpPr>
              <p:nvPr/>
            </p:nvSpPr>
            <p:spPr bwMode="auto">
              <a:xfrm>
                <a:off x="1104042" y="1899899"/>
                <a:ext cx="609600" cy="166072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500" b="1" u="sng" dirty="0" smtClean="0">
                    <a:solidFill>
                      <a:srgbClr val="000000"/>
                    </a:solidFill>
                  </a:rPr>
                  <a:t>Vehicle Status</a:t>
                </a:r>
              </a:p>
            </p:txBody>
          </p:sp>
        </p:grpSp>
        <p:sp>
          <p:nvSpPr>
            <p:cNvPr id="741" name="Text Box 92"/>
            <p:cNvSpPr txBox="1">
              <a:spLocks noChangeArrowheads="1"/>
            </p:cNvSpPr>
            <p:nvPr/>
          </p:nvSpPr>
          <p:spPr bwMode="auto">
            <a:xfrm>
              <a:off x="2392488" y="2895747"/>
              <a:ext cx="457200" cy="251929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700" b="1" u="sng" dirty="0">
                  <a:ln w="3175">
                    <a:solidFill>
                      <a:prstClr val="black"/>
                    </a:solidFill>
                  </a:ln>
                  <a:solidFill>
                    <a:prstClr val="white"/>
                  </a:solidFill>
                </a:rPr>
                <a:t>A</a:t>
              </a:r>
              <a:r>
                <a:rPr lang="en-GB" sz="700" b="1" u="sng" dirty="0" smtClean="0">
                  <a:ln w="3175">
                    <a:solidFill>
                      <a:prstClr val="black"/>
                    </a:solidFill>
                  </a:ln>
                  <a:solidFill>
                    <a:prstClr val="white"/>
                  </a:solidFill>
                </a:rPr>
                <a:t>-24</a:t>
              </a:r>
              <a:endParaRPr lang="en-GB" sz="700" b="1" u="sng" dirty="0">
                <a:ln w="3175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  <a:p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sz="400" b="1" u="sng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39" name="Group 544"/>
          <p:cNvGrpSpPr/>
          <p:nvPr/>
        </p:nvGrpSpPr>
        <p:grpSpPr>
          <a:xfrm>
            <a:off x="2509935" y="4108943"/>
            <a:ext cx="1190327" cy="295059"/>
            <a:chOff x="2450402" y="2879751"/>
            <a:chExt cx="1190327" cy="295059"/>
          </a:xfrm>
          <a:noFill/>
        </p:grpSpPr>
        <p:grpSp>
          <p:nvGrpSpPr>
            <p:cNvPr id="740" name="Group 457"/>
            <p:cNvGrpSpPr/>
            <p:nvPr/>
          </p:nvGrpSpPr>
          <p:grpSpPr>
            <a:xfrm>
              <a:off x="2514600" y="2879751"/>
              <a:ext cx="1126129" cy="258121"/>
              <a:chOff x="114300" y="2346351"/>
              <a:chExt cx="1126129" cy="258121"/>
            </a:xfrm>
            <a:grpFill/>
          </p:grpSpPr>
          <p:sp>
            <p:nvSpPr>
              <p:cNvPr id="726" name="Text Box 100"/>
              <p:cNvSpPr txBox="1">
                <a:spLocks noChangeArrowheads="1"/>
              </p:cNvSpPr>
              <p:nvPr/>
            </p:nvSpPr>
            <p:spPr bwMode="auto">
              <a:xfrm>
                <a:off x="114300" y="2438400"/>
                <a:ext cx="457200" cy="166072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sz="500" b="1" u="sng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743" name="Group 720"/>
              <p:cNvGrpSpPr/>
              <p:nvPr/>
            </p:nvGrpSpPr>
            <p:grpSpPr>
              <a:xfrm>
                <a:off x="630829" y="2346351"/>
                <a:ext cx="609600" cy="205877"/>
                <a:chOff x="1088029" y="1900879"/>
                <a:chExt cx="609600" cy="205877"/>
              </a:xfrm>
              <a:grpFill/>
            </p:grpSpPr>
            <p:grpSp>
              <p:nvGrpSpPr>
                <p:cNvPr id="744" name="Group 717"/>
                <p:cNvGrpSpPr/>
                <p:nvPr/>
              </p:nvGrpSpPr>
              <p:grpSpPr>
                <a:xfrm>
                  <a:off x="1143000" y="2030556"/>
                  <a:ext cx="457200" cy="76200"/>
                  <a:chOff x="1651000" y="1317912"/>
                  <a:chExt cx="762000" cy="152400"/>
                </a:xfrm>
                <a:grpFill/>
              </p:grpSpPr>
              <p:sp>
                <p:nvSpPr>
                  <p:cNvPr id="732" name="Rectangle 731"/>
                  <p:cNvSpPr/>
                  <p:nvPr/>
                </p:nvSpPr>
                <p:spPr>
                  <a:xfrm>
                    <a:off x="1651000" y="1317912"/>
                    <a:ext cx="152400" cy="152400"/>
                  </a:xfrm>
                  <a:prstGeom prst="rect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733" name="Rectangle 732"/>
                  <p:cNvSpPr/>
                  <p:nvPr/>
                </p:nvSpPr>
                <p:spPr>
                  <a:xfrm>
                    <a:off x="1803400" y="1317912"/>
                    <a:ext cx="152400" cy="152400"/>
                  </a:xfrm>
                  <a:prstGeom prst="rect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734" name="Rectangle 733"/>
                  <p:cNvSpPr/>
                  <p:nvPr/>
                </p:nvSpPr>
                <p:spPr>
                  <a:xfrm>
                    <a:off x="1955800" y="1317912"/>
                    <a:ext cx="152400" cy="152400"/>
                  </a:xfrm>
                  <a:prstGeom prst="rect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735" name="Rectangle 734"/>
                  <p:cNvSpPr/>
                  <p:nvPr/>
                </p:nvSpPr>
                <p:spPr>
                  <a:xfrm>
                    <a:off x="2108200" y="1317912"/>
                    <a:ext cx="152400" cy="152400"/>
                  </a:xfrm>
                  <a:prstGeom prst="rect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736" name="Rectangle 735"/>
                  <p:cNvSpPr/>
                  <p:nvPr/>
                </p:nvSpPr>
                <p:spPr>
                  <a:xfrm>
                    <a:off x="2260600" y="1317912"/>
                    <a:ext cx="152400" cy="152400"/>
                  </a:xfrm>
                  <a:prstGeom prst="rect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731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1088029" y="1900879"/>
                  <a:ext cx="609600" cy="166072"/>
                </a:xfrm>
                <a:prstGeom prst="rect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wrap="square" lIns="90000" tIns="46800" rIns="90000" bIns="46800">
                  <a:spAutoFit/>
                </a:bodyPr>
                <a:lstStyle/>
                <a:p>
                  <a:pPr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500" b="1" u="sng" dirty="0" smtClean="0">
                      <a:solidFill>
                        <a:srgbClr val="000000"/>
                      </a:solidFill>
                    </a:rPr>
                    <a:t>Vehicle Status</a:t>
                  </a:r>
                </a:p>
              </p:txBody>
            </p:sp>
          </p:grpSp>
        </p:grpSp>
        <p:sp>
          <p:nvSpPr>
            <p:cNvPr id="725" name="Text Box 92"/>
            <p:cNvSpPr txBox="1">
              <a:spLocks noChangeArrowheads="1"/>
            </p:cNvSpPr>
            <p:nvPr/>
          </p:nvSpPr>
          <p:spPr bwMode="auto">
            <a:xfrm>
              <a:off x="2450402" y="2894219"/>
              <a:ext cx="457200" cy="280591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800" b="1" u="sng" dirty="0">
                  <a:ln w="3175">
                    <a:solidFill>
                      <a:prstClr val="black"/>
                    </a:solidFill>
                  </a:ln>
                  <a:solidFill>
                    <a:prstClr val="white"/>
                  </a:solidFill>
                </a:rPr>
                <a:t>A</a:t>
              </a:r>
              <a:r>
                <a:rPr lang="en-GB" sz="800" b="1" u="sng" dirty="0" smtClean="0">
                  <a:ln w="3175">
                    <a:solidFill>
                      <a:prstClr val="black"/>
                    </a:solidFill>
                  </a:ln>
                  <a:solidFill>
                    <a:prstClr val="white"/>
                  </a:solidFill>
                </a:rPr>
                <a:t>-23</a:t>
              </a:r>
              <a:endParaRPr lang="en-GB" sz="800" b="1" u="sng" dirty="0">
                <a:ln w="3175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  <a:p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sz="500" b="1" u="sng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51" name="Group 544"/>
          <p:cNvGrpSpPr/>
          <p:nvPr/>
        </p:nvGrpSpPr>
        <p:grpSpPr>
          <a:xfrm>
            <a:off x="4793773" y="5244250"/>
            <a:ext cx="1191772" cy="282946"/>
            <a:chOff x="2469147" y="2880466"/>
            <a:chExt cx="1191772" cy="282946"/>
          </a:xfrm>
          <a:noFill/>
        </p:grpSpPr>
        <p:grpSp>
          <p:nvGrpSpPr>
            <p:cNvPr id="752" name="Group 457"/>
            <p:cNvGrpSpPr/>
            <p:nvPr/>
          </p:nvGrpSpPr>
          <p:grpSpPr>
            <a:xfrm>
              <a:off x="2505075" y="2880466"/>
              <a:ext cx="1155844" cy="257406"/>
              <a:chOff x="104775" y="2347066"/>
              <a:chExt cx="1155844" cy="257406"/>
            </a:xfrm>
            <a:grpFill/>
          </p:grpSpPr>
          <p:sp>
            <p:nvSpPr>
              <p:cNvPr id="708" name="Text Box 100"/>
              <p:cNvSpPr txBox="1">
                <a:spLocks noChangeArrowheads="1"/>
              </p:cNvSpPr>
              <p:nvPr/>
            </p:nvSpPr>
            <p:spPr bwMode="auto">
              <a:xfrm>
                <a:off x="104775" y="2438400"/>
                <a:ext cx="457200" cy="166072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sz="500" b="1" u="sng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753" name="Group 720"/>
              <p:cNvGrpSpPr/>
              <p:nvPr/>
            </p:nvGrpSpPr>
            <p:grpSpPr>
              <a:xfrm>
                <a:off x="651019" y="2347066"/>
                <a:ext cx="609600" cy="205162"/>
                <a:chOff x="1108219" y="1901594"/>
                <a:chExt cx="609600" cy="205162"/>
              </a:xfrm>
              <a:grpFill/>
            </p:grpSpPr>
            <p:grpSp>
              <p:nvGrpSpPr>
                <p:cNvPr id="754" name="Group 717"/>
                <p:cNvGrpSpPr/>
                <p:nvPr/>
              </p:nvGrpSpPr>
              <p:grpSpPr>
                <a:xfrm>
                  <a:off x="1143000" y="2030556"/>
                  <a:ext cx="457200" cy="76200"/>
                  <a:chOff x="1651000" y="1317912"/>
                  <a:chExt cx="762000" cy="152400"/>
                </a:xfrm>
                <a:grpFill/>
              </p:grpSpPr>
              <p:sp>
                <p:nvSpPr>
                  <p:cNvPr id="712" name="Rectangle 711"/>
                  <p:cNvSpPr/>
                  <p:nvPr/>
                </p:nvSpPr>
                <p:spPr>
                  <a:xfrm>
                    <a:off x="1651000" y="1317912"/>
                    <a:ext cx="152400" cy="152400"/>
                  </a:xfrm>
                  <a:prstGeom prst="rect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713" name="Rectangle 712"/>
                  <p:cNvSpPr/>
                  <p:nvPr/>
                </p:nvSpPr>
                <p:spPr>
                  <a:xfrm>
                    <a:off x="1803400" y="1317912"/>
                    <a:ext cx="152400" cy="152400"/>
                  </a:xfrm>
                  <a:prstGeom prst="rect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714" name="Rectangle 713"/>
                  <p:cNvSpPr/>
                  <p:nvPr/>
                </p:nvSpPr>
                <p:spPr>
                  <a:xfrm>
                    <a:off x="1955800" y="1317912"/>
                    <a:ext cx="152400" cy="152400"/>
                  </a:xfrm>
                  <a:prstGeom prst="rect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715" name="Rectangle 714"/>
                  <p:cNvSpPr/>
                  <p:nvPr/>
                </p:nvSpPr>
                <p:spPr>
                  <a:xfrm>
                    <a:off x="2108200" y="1317912"/>
                    <a:ext cx="152400" cy="152400"/>
                  </a:xfrm>
                  <a:prstGeom prst="rect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716" name="Rectangle 715"/>
                  <p:cNvSpPr/>
                  <p:nvPr/>
                </p:nvSpPr>
                <p:spPr>
                  <a:xfrm>
                    <a:off x="2260600" y="1317912"/>
                    <a:ext cx="152400" cy="152400"/>
                  </a:xfrm>
                  <a:prstGeom prst="rect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711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1108219" y="1901594"/>
                  <a:ext cx="609600" cy="166072"/>
                </a:xfrm>
                <a:prstGeom prst="rect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wrap="square" lIns="90000" tIns="46800" rIns="90000" bIns="46800">
                  <a:spAutoFit/>
                </a:bodyPr>
                <a:lstStyle/>
                <a:p>
                  <a:pPr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500" b="1" u="sng" dirty="0" smtClean="0">
                      <a:solidFill>
                        <a:srgbClr val="000000"/>
                      </a:solidFill>
                    </a:rPr>
                    <a:t>Vehicle Status </a:t>
                  </a:r>
                </a:p>
              </p:txBody>
            </p:sp>
          </p:grpSp>
        </p:grpSp>
        <p:sp>
          <p:nvSpPr>
            <p:cNvPr id="706" name="Text Box 92"/>
            <p:cNvSpPr txBox="1">
              <a:spLocks noChangeArrowheads="1"/>
            </p:cNvSpPr>
            <p:nvPr/>
          </p:nvSpPr>
          <p:spPr bwMode="auto">
            <a:xfrm>
              <a:off x="2469147" y="2911483"/>
              <a:ext cx="457200" cy="251929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700" b="1" u="sng" dirty="0">
                  <a:ln w="3175">
                    <a:solidFill>
                      <a:prstClr val="black"/>
                    </a:solidFill>
                  </a:ln>
                  <a:solidFill>
                    <a:prstClr val="white"/>
                  </a:solidFill>
                </a:rPr>
                <a:t>A</a:t>
              </a:r>
              <a:r>
                <a:rPr lang="en-GB" sz="700" b="1" u="sng" dirty="0" smtClean="0">
                  <a:ln w="3175">
                    <a:solidFill>
                      <a:prstClr val="black"/>
                    </a:solidFill>
                  </a:ln>
                  <a:solidFill>
                    <a:prstClr val="white"/>
                  </a:solidFill>
                </a:rPr>
                <a:t>-34</a:t>
              </a:r>
              <a:endParaRPr lang="en-GB" sz="700" b="1" u="sng" dirty="0">
                <a:ln w="3175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  <a:p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sz="400" b="1" u="sng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55" name="Group 544"/>
          <p:cNvGrpSpPr/>
          <p:nvPr/>
        </p:nvGrpSpPr>
        <p:grpSpPr>
          <a:xfrm>
            <a:off x="4801520" y="4108124"/>
            <a:ext cx="1150550" cy="281655"/>
            <a:chOff x="2472144" y="2878679"/>
            <a:chExt cx="1150550" cy="281655"/>
          </a:xfrm>
          <a:noFill/>
        </p:grpSpPr>
        <p:grpSp>
          <p:nvGrpSpPr>
            <p:cNvPr id="758" name="Group 457"/>
            <p:cNvGrpSpPr/>
            <p:nvPr/>
          </p:nvGrpSpPr>
          <p:grpSpPr>
            <a:xfrm>
              <a:off x="2514600" y="2878679"/>
              <a:ext cx="1108094" cy="259193"/>
              <a:chOff x="114300" y="2345279"/>
              <a:chExt cx="1108094" cy="259193"/>
            </a:xfrm>
            <a:grpFill/>
          </p:grpSpPr>
          <p:sp>
            <p:nvSpPr>
              <p:cNvPr id="657" name="Text Box 100"/>
              <p:cNvSpPr txBox="1">
                <a:spLocks noChangeArrowheads="1"/>
              </p:cNvSpPr>
              <p:nvPr/>
            </p:nvSpPr>
            <p:spPr bwMode="auto">
              <a:xfrm>
                <a:off x="114300" y="2438400"/>
                <a:ext cx="457200" cy="166072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sz="500" b="1" u="sng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759" name="Group 720"/>
              <p:cNvGrpSpPr/>
              <p:nvPr/>
            </p:nvGrpSpPr>
            <p:grpSpPr>
              <a:xfrm>
                <a:off x="632404" y="2345279"/>
                <a:ext cx="589990" cy="206949"/>
                <a:chOff x="1089604" y="1899807"/>
                <a:chExt cx="589990" cy="206949"/>
              </a:xfrm>
              <a:grpFill/>
            </p:grpSpPr>
            <p:grpSp>
              <p:nvGrpSpPr>
                <p:cNvPr id="761" name="Group 717"/>
                <p:cNvGrpSpPr/>
                <p:nvPr/>
              </p:nvGrpSpPr>
              <p:grpSpPr>
                <a:xfrm>
                  <a:off x="1143000" y="2030556"/>
                  <a:ext cx="457200" cy="76200"/>
                  <a:chOff x="1651000" y="1317912"/>
                  <a:chExt cx="762000" cy="152400"/>
                </a:xfrm>
                <a:grpFill/>
              </p:grpSpPr>
              <p:sp>
                <p:nvSpPr>
                  <p:cNvPr id="662" name="Rectangle 661"/>
                  <p:cNvSpPr/>
                  <p:nvPr/>
                </p:nvSpPr>
                <p:spPr>
                  <a:xfrm>
                    <a:off x="1651000" y="1317912"/>
                    <a:ext cx="152400" cy="152400"/>
                  </a:xfrm>
                  <a:prstGeom prst="rect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663" name="Rectangle 662"/>
                  <p:cNvSpPr/>
                  <p:nvPr/>
                </p:nvSpPr>
                <p:spPr>
                  <a:xfrm>
                    <a:off x="1803400" y="1317912"/>
                    <a:ext cx="152400" cy="152400"/>
                  </a:xfrm>
                  <a:prstGeom prst="rect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684" name="Rectangle 683"/>
                  <p:cNvSpPr/>
                  <p:nvPr/>
                </p:nvSpPr>
                <p:spPr>
                  <a:xfrm>
                    <a:off x="1955800" y="1317912"/>
                    <a:ext cx="152400" cy="152400"/>
                  </a:xfrm>
                  <a:prstGeom prst="rect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698" name="Rectangle 697"/>
                  <p:cNvSpPr/>
                  <p:nvPr/>
                </p:nvSpPr>
                <p:spPr>
                  <a:xfrm>
                    <a:off x="2108200" y="1317912"/>
                    <a:ext cx="152400" cy="152400"/>
                  </a:xfrm>
                  <a:prstGeom prst="rect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700" name="Rectangle 699"/>
                  <p:cNvSpPr/>
                  <p:nvPr/>
                </p:nvSpPr>
                <p:spPr>
                  <a:xfrm>
                    <a:off x="2260600" y="1317912"/>
                    <a:ext cx="152400" cy="152400"/>
                  </a:xfrm>
                  <a:prstGeom prst="rect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661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1089604" y="1899807"/>
                  <a:ext cx="589990" cy="166072"/>
                </a:xfrm>
                <a:prstGeom prst="rect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wrap="square" lIns="90000" tIns="46800" rIns="90000" bIns="46800">
                  <a:spAutoFit/>
                </a:bodyPr>
                <a:lstStyle/>
                <a:p>
                  <a:pPr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500" b="1" u="sng" dirty="0" smtClean="0">
                      <a:solidFill>
                        <a:srgbClr val="000000"/>
                      </a:solidFill>
                    </a:rPr>
                    <a:t>Vehicle Status</a:t>
                  </a:r>
                </a:p>
              </p:txBody>
            </p:sp>
          </p:grpSp>
        </p:grpSp>
        <p:sp>
          <p:nvSpPr>
            <p:cNvPr id="653" name="Text Box 92"/>
            <p:cNvSpPr txBox="1">
              <a:spLocks noChangeArrowheads="1"/>
            </p:cNvSpPr>
            <p:nvPr/>
          </p:nvSpPr>
          <p:spPr bwMode="auto">
            <a:xfrm>
              <a:off x="2472144" y="2908405"/>
              <a:ext cx="457200" cy="251929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700" b="1" u="sng" dirty="0">
                  <a:ln w="3175">
                    <a:solidFill>
                      <a:prstClr val="black"/>
                    </a:solidFill>
                  </a:ln>
                  <a:solidFill>
                    <a:prstClr val="white"/>
                  </a:solidFill>
                </a:rPr>
                <a:t>A</a:t>
              </a:r>
              <a:r>
                <a:rPr lang="en-GB" sz="700" b="1" u="sng" dirty="0" smtClean="0">
                  <a:ln w="3175">
                    <a:solidFill>
                      <a:prstClr val="black"/>
                    </a:solidFill>
                  </a:ln>
                  <a:solidFill>
                    <a:prstClr val="white"/>
                  </a:solidFill>
                </a:rPr>
                <a:t>-33</a:t>
              </a:r>
              <a:endParaRPr lang="en-GB" sz="700" b="1" u="sng" dirty="0">
                <a:ln w="3175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  <a:p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sz="400" b="1" u="sng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67" name="Group 544"/>
          <p:cNvGrpSpPr/>
          <p:nvPr/>
        </p:nvGrpSpPr>
        <p:grpSpPr>
          <a:xfrm>
            <a:off x="4807710" y="2964598"/>
            <a:ext cx="1170882" cy="279297"/>
            <a:chOff x="2487385" y="2882752"/>
            <a:chExt cx="1170882" cy="279297"/>
          </a:xfrm>
          <a:noFill/>
        </p:grpSpPr>
        <p:grpSp>
          <p:nvGrpSpPr>
            <p:cNvPr id="2208" name="Group 457"/>
            <p:cNvGrpSpPr/>
            <p:nvPr/>
          </p:nvGrpSpPr>
          <p:grpSpPr>
            <a:xfrm>
              <a:off x="2514600" y="2882752"/>
              <a:ext cx="1143667" cy="255120"/>
              <a:chOff x="114300" y="2349352"/>
              <a:chExt cx="1143667" cy="255120"/>
            </a:xfrm>
            <a:grpFill/>
          </p:grpSpPr>
          <p:sp>
            <p:nvSpPr>
              <p:cNvPr id="610" name="Text Box 100"/>
              <p:cNvSpPr txBox="1">
                <a:spLocks noChangeArrowheads="1"/>
              </p:cNvSpPr>
              <p:nvPr/>
            </p:nvSpPr>
            <p:spPr bwMode="auto">
              <a:xfrm>
                <a:off x="114300" y="2438400"/>
                <a:ext cx="457200" cy="166072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sz="500" b="1" u="sng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209" name="Group 720"/>
              <p:cNvGrpSpPr/>
              <p:nvPr/>
            </p:nvGrpSpPr>
            <p:grpSpPr>
              <a:xfrm>
                <a:off x="648367" y="2349352"/>
                <a:ext cx="609600" cy="202876"/>
                <a:chOff x="1105567" y="1903880"/>
                <a:chExt cx="609600" cy="202876"/>
              </a:xfrm>
              <a:grpFill/>
            </p:grpSpPr>
            <p:grpSp>
              <p:nvGrpSpPr>
                <p:cNvPr id="2210" name="Group 717"/>
                <p:cNvGrpSpPr/>
                <p:nvPr/>
              </p:nvGrpSpPr>
              <p:grpSpPr>
                <a:xfrm>
                  <a:off x="1143000" y="2030556"/>
                  <a:ext cx="457200" cy="76200"/>
                  <a:chOff x="1651000" y="1317912"/>
                  <a:chExt cx="762000" cy="152400"/>
                </a:xfrm>
                <a:grpFill/>
              </p:grpSpPr>
              <p:sp>
                <p:nvSpPr>
                  <p:cNvPr id="618" name="Rectangle 617"/>
                  <p:cNvSpPr/>
                  <p:nvPr/>
                </p:nvSpPr>
                <p:spPr>
                  <a:xfrm>
                    <a:off x="1651000" y="1317912"/>
                    <a:ext cx="152400" cy="152400"/>
                  </a:xfrm>
                  <a:prstGeom prst="rect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619" name="Rectangle 618"/>
                  <p:cNvSpPr/>
                  <p:nvPr/>
                </p:nvSpPr>
                <p:spPr>
                  <a:xfrm>
                    <a:off x="1803400" y="1317912"/>
                    <a:ext cx="152400" cy="152400"/>
                  </a:xfrm>
                  <a:prstGeom prst="rect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620" name="Rectangle 619"/>
                  <p:cNvSpPr/>
                  <p:nvPr/>
                </p:nvSpPr>
                <p:spPr>
                  <a:xfrm>
                    <a:off x="1955800" y="1317912"/>
                    <a:ext cx="152400" cy="152400"/>
                  </a:xfrm>
                  <a:prstGeom prst="rect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621" name="Rectangle 620"/>
                  <p:cNvSpPr/>
                  <p:nvPr/>
                </p:nvSpPr>
                <p:spPr>
                  <a:xfrm>
                    <a:off x="2108200" y="1317912"/>
                    <a:ext cx="152400" cy="152400"/>
                  </a:xfrm>
                  <a:prstGeom prst="rect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622" name="Rectangle 621"/>
                  <p:cNvSpPr/>
                  <p:nvPr/>
                </p:nvSpPr>
                <p:spPr>
                  <a:xfrm>
                    <a:off x="2260600" y="1317912"/>
                    <a:ext cx="152400" cy="152400"/>
                  </a:xfrm>
                  <a:prstGeom prst="rect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617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1105567" y="1903880"/>
                  <a:ext cx="609600" cy="166072"/>
                </a:xfrm>
                <a:prstGeom prst="rect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wrap="square" lIns="90000" tIns="46800" rIns="90000" bIns="46800">
                  <a:spAutoFit/>
                </a:bodyPr>
                <a:lstStyle/>
                <a:p>
                  <a:pPr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500" b="1" u="sng" dirty="0" smtClean="0">
                      <a:solidFill>
                        <a:srgbClr val="000000"/>
                      </a:solidFill>
                    </a:rPr>
                    <a:t>Vehicle Status</a:t>
                  </a:r>
                </a:p>
              </p:txBody>
            </p:sp>
          </p:grpSp>
        </p:grpSp>
        <p:sp>
          <p:nvSpPr>
            <p:cNvPr id="609" name="Text Box 92"/>
            <p:cNvSpPr txBox="1">
              <a:spLocks noChangeArrowheads="1"/>
            </p:cNvSpPr>
            <p:nvPr/>
          </p:nvSpPr>
          <p:spPr bwMode="auto">
            <a:xfrm>
              <a:off x="2487385" y="2910120"/>
              <a:ext cx="457200" cy="251929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700" b="1" u="sng" dirty="0">
                  <a:ln w="3175">
                    <a:solidFill>
                      <a:prstClr val="black"/>
                    </a:solidFill>
                  </a:ln>
                  <a:solidFill>
                    <a:prstClr val="white"/>
                  </a:solidFill>
                </a:rPr>
                <a:t>A</a:t>
              </a:r>
              <a:r>
                <a:rPr lang="en-GB" sz="700" b="1" u="sng" dirty="0" smtClean="0">
                  <a:ln w="3175">
                    <a:solidFill>
                      <a:prstClr val="black"/>
                    </a:solidFill>
                  </a:ln>
                  <a:solidFill>
                    <a:prstClr val="white"/>
                  </a:solidFill>
                </a:rPr>
                <a:t>-32</a:t>
              </a:r>
              <a:endParaRPr lang="en-GB" sz="700" b="1" u="sng" dirty="0">
                <a:ln w="3175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  <a:p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sz="400" b="1" u="sng" dirty="0">
                <a:solidFill>
                  <a:srgbClr val="000000"/>
                </a:solidFill>
              </a:endParaRPr>
            </a:p>
          </p:txBody>
        </p:sp>
      </p:grpSp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2971800" y="-47349"/>
            <a:ext cx="3505200" cy="3521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spcBef>
                <a:spcPts val="6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 smtClean="0">
                <a:solidFill>
                  <a:prstClr val="black"/>
                </a:solidFill>
              </a:rPr>
              <a:t>COMBAT </a:t>
            </a:r>
            <a:r>
              <a:rPr lang="en-GB" b="1" dirty="0" smtClean="0">
                <a:solidFill>
                  <a:prstClr val="black"/>
                </a:solidFill>
              </a:rPr>
              <a:t>POWER</a:t>
            </a:r>
            <a:endParaRPr lang="en-GB" sz="1200" b="1" dirty="0">
              <a:solidFill>
                <a:prstClr val="black"/>
              </a:solidFill>
            </a:endParaRP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52400" y="914400"/>
            <a:ext cx="184150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69" name="Line 27"/>
          <p:cNvSpPr>
            <a:spLocks noChangeShapeType="1"/>
          </p:cNvSpPr>
          <p:nvPr/>
        </p:nvSpPr>
        <p:spPr bwMode="auto">
          <a:xfrm flipH="1" flipV="1">
            <a:off x="7086600" y="1825625"/>
            <a:ext cx="4509" cy="5032375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9" name="Text Box 196"/>
          <p:cNvSpPr txBox="1">
            <a:spLocks noChangeArrowheads="1"/>
          </p:cNvSpPr>
          <p:nvPr/>
        </p:nvSpPr>
        <p:spPr bwMode="auto">
          <a:xfrm>
            <a:off x="7239000" y="2095500"/>
            <a:ext cx="457200" cy="266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600" b="1" u="sng" dirty="0" smtClean="0">
                <a:solidFill>
                  <a:prstClr val="white"/>
                </a:solidFill>
              </a:rPr>
              <a:t>A-5</a:t>
            </a:r>
            <a:endParaRPr lang="en-GB" sz="600" b="1" u="sng" dirty="0">
              <a:solidFill>
                <a:prstClr val="white"/>
              </a:solidFill>
            </a:endParaRP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600" b="1" u="sng" dirty="0">
              <a:solidFill>
                <a:srgbClr val="000000"/>
              </a:solidFill>
            </a:endParaRPr>
          </a:p>
        </p:txBody>
      </p:sp>
      <p:sp>
        <p:nvSpPr>
          <p:cNvPr id="2232" name="Text Box 230"/>
          <p:cNvSpPr txBox="1">
            <a:spLocks noChangeArrowheads="1"/>
          </p:cNvSpPr>
          <p:nvPr/>
        </p:nvSpPr>
        <p:spPr bwMode="auto">
          <a:xfrm>
            <a:off x="8610600" y="304800"/>
            <a:ext cx="533400" cy="419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600" dirty="0">
              <a:solidFill>
                <a:srgbClr val="000000"/>
              </a:solidFill>
            </a:endParaRP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500" dirty="0">
              <a:solidFill>
                <a:srgbClr val="000000"/>
              </a:solidFill>
            </a:endParaRP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600" dirty="0">
              <a:solidFill>
                <a:srgbClr val="000000"/>
              </a:solidFill>
            </a:endParaRP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600" dirty="0">
              <a:solidFill>
                <a:srgbClr val="000000"/>
              </a:solidFill>
            </a:endParaRPr>
          </a:p>
        </p:txBody>
      </p:sp>
      <p:sp>
        <p:nvSpPr>
          <p:cNvPr id="2268" name="Text Box 236"/>
          <p:cNvSpPr txBox="1">
            <a:spLocks noChangeArrowheads="1"/>
          </p:cNvSpPr>
          <p:nvPr/>
        </p:nvSpPr>
        <p:spPr bwMode="auto">
          <a:xfrm>
            <a:off x="8382000" y="304800"/>
            <a:ext cx="609600" cy="263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600" dirty="0">
              <a:solidFill>
                <a:srgbClr val="000000"/>
              </a:solidFill>
            </a:endParaRPr>
          </a:p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600" dirty="0">
              <a:solidFill>
                <a:srgbClr val="000000"/>
              </a:solidFill>
            </a:endParaRPr>
          </a:p>
        </p:txBody>
      </p:sp>
      <p:sp>
        <p:nvSpPr>
          <p:cNvPr id="2271" name="Line 240"/>
          <p:cNvSpPr>
            <a:spLocks noChangeShapeType="1"/>
          </p:cNvSpPr>
          <p:nvPr/>
        </p:nvSpPr>
        <p:spPr bwMode="auto">
          <a:xfrm>
            <a:off x="609600" y="228600"/>
            <a:ext cx="7924800" cy="0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37" name="Line 241"/>
          <p:cNvSpPr>
            <a:spLocks noChangeShapeType="1"/>
          </p:cNvSpPr>
          <p:nvPr/>
        </p:nvSpPr>
        <p:spPr bwMode="auto">
          <a:xfrm>
            <a:off x="7239000" y="228600"/>
            <a:ext cx="129540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38" name="Line 242"/>
          <p:cNvSpPr>
            <a:spLocks noChangeShapeType="1"/>
          </p:cNvSpPr>
          <p:nvPr/>
        </p:nvSpPr>
        <p:spPr bwMode="auto">
          <a:xfrm>
            <a:off x="609600" y="0"/>
            <a:ext cx="1588" cy="533400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39" name="Line 243"/>
          <p:cNvSpPr>
            <a:spLocks noChangeShapeType="1"/>
          </p:cNvSpPr>
          <p:nvPr/>
        </p:nvSpPr>
        <p:spPr bwMode="auto">
          <a:xfrm flipH="1">
            <a:off x="-3175" y="533400"/>
            <a:ext cx="615950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40" name="Line 244"/>
          <p:cNvSpPr>
            <a:spLocks noChangeShapeType="1"/>
          </p:cNvSpPr>
          <p:nvPr/>
        </p:nvSpPr>
        <p:spPr bwMode="auto">
          <a:xfrm>
            <a:off x="609600" y="0"/>
            <a:ext cx="1588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41" name="Line 245"/>
          <p:cNvSpPr>
            <a:spLocks noChangeShapeType="1"/>
          </p:cNvSpPr>
          <p:nvPr/>
        </p:nvSpPr>
        <p:spPr bwMode="auto">
          <a:xfrm>
            <a:off x="0" y="1828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81" name="Text Box 6"/>
          <p:cNvSpPr txBox="1">
            <a:spLocks noChangeArrowheads="1"/>
          </p:cNvSpPr>
          <p:nvPr/>
        </p:nvSpPr>
        <p:spPr bwMode="auto">
          <a:xfrm>
            <a:off x="6400800" y="173038"/>
            <a:ext cx="636588" cy="207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800" b="1" u="sng" dirty="0" smtClean="0">
                <a:solidFill>
                  <a:srgbClr val="000000"/>
                </a:solidFill>
              </a:rPr>
              <a:t>  </a:t>
            </a:r>
            <a:endParaRPr lang="en-GB" sz="800" b="1" u="sng" dirty="0">
              <a:solidFill>
                <a:srgbClr val="000000"/>
              </a:solidFill>
            </a:endParaRPr>
          </a:p>
        </p:txBody>
      </p:sp>
      <p:sp>
        <p:nvSpPr>
          <p:cNvPr id="2301" name="Text Box 312"/>
          <p:cNvSpPr txBox="1">
            <a:spLocks noChangeArrowheads="1"/>
          </p:cNvSpPr>
          <p:nvPr/>
        </p:nvSpPr>
        <p:spPr bwMode="auto">
          <a:xfrm>
            <a:off x="7620000" y="76200"/>
            <a:ext cx="9143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600" b="1" dirty="0" smtClean="0">
                <a:solidFill>
                  <a:prstClr val="black"/>
                </a:solidFill>
              </a:rPr>
              <a:t>AS OF: </a:t>
            </a:r>
            <a:endParaRPr lang="en-US" sz="600" b="1" dirty="0">
              <a:solidFill>
                <a:prstClr val="black"/>
              </a:solidFill>
            </a:endParaRPr>
          </a:p>
        </p:txBody>
      </p:sp>
      <p:cxnSp>
        <p:nvCxnSpPr>
          <p:cNvPr id="2313" name="Straight Connector 287"/>
          <p:cNvCxnSpPr>
            <a:cxnSpLocks noChangeShapeType="1"/>
          </p:cNvCxnSpPr>
          <p:nvPr/>
        </p:nvCxnSpPr>
        <p:spPr bwMode="auto">
          <a:xfrm>
            <a:off x="7010400" y="3352800"/>
            <a:ext cx="21336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/>
          </a:ln>
        </p:spPr>
      </p:cxnSp>
      <p:sp>
        <p:nvSpPr>
          <p:cNvPr id="321" name="Line 243"/>
          <p:cNvSpPr>
            <a:spLocks noChangeShapeType="1"/>
          </p:cNvSpPr>
          <p:nvPr/>
        </p:nvSpPr>
        <p:spPr bwMode="auto">
          <a:xfrm flipH="1">
            <a:off x="8528050" y="533400"/>
            <a:ext cx="615950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22" name="Line 244"/>
          <p:cNvSpPr>
            <a:spLocks noChangeShapeType="1"/>
          </p:cNvSpPr>
          <p:nvPr/>
        </p:nvSpPr>
        <p:spPr bwMode="auto">
          <a:xfrm>
            <a:off x="8534400" y="0"/>
            <a:ext cx="0" cy="542925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89" name="Text Box 196"/>
          <p:cNvSpPr txBox="1">
            <a:spLocks noChangeArrowheads="1"/>
          </p:cNvSpPr>
          <p:nvPr/>
        </p:nvSpPr>
        <p:spPr bwMode="auto">
          <a:xfrm>
            <a:off x="7315200" y="3810000"/>
            <a:ext cx="457200" cy="18037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600" b="1" u="sng" dirty="0" smtClean="0">
                <a:solidFill>
                  <a:prstClr val="white"/>
                </a:solidFill>
              </a:rPr>
              <a:t>A-5</a:t>
            </a:r>
            <a:endParaRPr lang="en-GB" sz="600" b="1" u="sng" dirty="0">
              <a:solidFill>
                <a:srgbClr val="000000"/>
              </a:solidFill>
            </a:endParaRPr>
          </a:p>
        </p:txBody>
      </p:sp>
      <p:grpSp>
        <p:nvGrpSpPr>
          <p:cNvPr id="2211" name="Group 410"/>
          <p:cNvGrpSpPr/>
          <p:nvPr/>
        </p:nvGrpSpPr>
        <p:grpSpPr>
          <a:xfrm rot="5400000">
            <a:off x="7962892" y="3162302"/>
            <a:ext cx="228602" cy="1981206"/>
            <a:chOff x="4789692" y="5978229"/>
            <a:chExt cx="117571" cy="775855"/>
          </a:xfrm>
        </p:grpSpPr>
        <p:sp>
          <p:nvSpPr>
            <p:cNvPr id="406" name="Rectangle 405"/>
            <p:cNvSpPr/>
            <p:nvPr/>
          </p:nvSpPr>
          <p:spPr>
            <a:xfrm rot="16200000">
              <a:off x="4751500" y="6016430"/>
              <a:ext cx="193963" cy="117562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" b="1" dirty="0" smtClean="0">
                  <a:solidFill>
                    <a:prstClr val="black"/>
                  </a:solidFill>
                </a:rPr>
                <a:t>FMC or Fully Manned</a:t>
              </a:r>
              <a:endParaRPr lang="en-US" sz="400" b="1" dirty="0">
                <a:solidFill>
                  <a:prstClr val="black"/>
                </a:solidFill>
              </a:endParaRPr>
            </a:p>
          </p:txBody>
        </p:sp>
        <p:sp>
          <p:nvSpPr>
            <p:cNvPr id="407" name="Rectangle 406"/>
            <p:cNvSpPr/>
            <p:nvPr/>
          </p:nvSpPr>
          <p:spPr>
            <a:xfrm rot="16200000">
              <a:off x="4751496" y="6210388"/>
              <a:ext cx="193963" cy="117571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" b="1" dirty="0" smtClean="0">
                  <a:solidFill>
                    <a:prstClr val="black"/>
                  </a:solidFill>
                </a:rPr>
                <a:t>Assessing or Partially Manned</a:t>
              </a:r>
              <a:endParaRPr lang="en-US" sz="400" b="1" dirty="0">
                <a:solidFill>
                  <a:prstClr val="black"/>
                </a:solidFill>
              </a:endParaRPr>
            </a:p>
          </p:txBody>
        </p:sp>
        <p:sp>
          <p:nvSpPr>
            <p:cNvPr id="408" name="Rectangle 407"/>
            <p:cNvSpPr/>
            <p:nvPr/>
          </p:nvSpPr>
          <p:spPr>
            <a:xfrm rot="16200000">
              <a:off x="4748730" y="6595551"/>
              <a:ext cx="199505" cy="117561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" b="1" dirty="0" smtClean="0">
                  <a:solidFill>
                    <a:prstClr val="black"/>
                  </a:solidFill>
                </a:rPr>
                <a:t>NMC or Min Manned</a:t>
              </a:r>
              <a:endParaRPr lang="en-US" sz="400" b="1" dirty="0">
                <a:solidFill>
                  <a:prstClr val="black"/>
                </a:solidFill>
              </a:endParaRPr>
            </a:p>
          </p:txBody>
        </p:sp>
        <p:sp>
          <p:nvSpPr>
            <p:cNvPr id="409" name="Rectangle 408"/>
            <p:cNvSpPr/>
            <p:nvPr/>
          </p:nvSpPr>
          <p:spPr>
            <a:xfrm rot="16200000">
              <a:off x="4751499" y="6404355"/>
              <a:ext cx="193963" cy="117565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" b="1" dirty="0" smtClean="0">
                  <a:solidFill>
                    <a:prstClr val="white"/>
                  </a:solidFill>
                </a:rPr>
                <a:t>COMBAT</a:t>
              </a:r>
            </a:p>
            <a:p>
              <a:pPr algn="ctr"/>
              <a:r>
                <a:rPr lang="en-US" sz="400" b="1" dirty="0" smtClean="0">
                  <a:solidFill>
                    <a:prstClr val="white"/>
                  </a:solidFill>
                </a:rPr>
                <a:t>LOSS</a:t>
              </a:r>
              <a:endParaRPr lang="en-US" sz="400" b="1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412" name="Table 411"/>
          <p:cNvGraphicFramePr>
            <a:graphicFrameLocks noGrp="1"/>
          </p:cNvGraphicFramePr>
          <p:nvPr/>
        </p:nvGraphicFramePr>
        <p:xfrm>
          <a:off x="7086600" y="3657600"/>
          <a:ext cx="1981200" cy="228600"/>
        </p:xfrm>
        <a:graphic>
          <a:graphicData uri="http://schemas.openxmlformats.org/drawingml/2006/table">
            <a:tbl>
              <a:tblPr/>
              <a:tblGrid>
                <a:gridCol w="396240"/>
                <a:gridCol w="396240"/>
                <a:gridCol w="396240"/>
                <a:gridCol w="396240"/>
                <a:gridCol w="396240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MANUEVER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WEAPON SYSTEM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LOWER</a:t>
                      </a:r>
                      <a:r>
                        <a:rPr lang="en-US" sz="4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TI</a:t>
                      </a:r>
                    </a:p>
                    <a:p>
                      <a:pPr algn="ctr" fontAlgn="ctr"/>
                      <a:r>
                        <a:rPr lang="en-US" sz="4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INTERCOM</a:t>
                      </a:r>
                    </a:p>
                    <a:p>
                      <a:pPr algn="ctr" fontAlgn="ctr"/>
                      <a:r>
                        <a:rPr lang="en-US" sz="4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FM</a:t>
                      </a:r>
                      <a:endParaRPr lang="en-US" sz="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UPPER</a:t>
                      </a:r>
                      <a:r>
                        <a:rPr lang="en-US" sz="4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TI</a:t>
                      </a:r>
                    </a:p>
                    <a:p>
                      <a:pPr algn="ctr" fontAlgn="ctr"/>
                      <a:r>
                        <a:rPr lang="en-US" sz="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FBCB2</a:t>
                      </a:r>
                      <a:endParaRPr lang="en-US" sz="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CREW QUAL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10" name="Rectangle 409"/>
          <p:cNvSpPr/>
          <p:nvPr/>
        </p:nvSpPr>
        <p:spPr>
          <a:xfrm>
            <a:off x="609600" y="0"/>
            <a:ext cx="213360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 smtClean="0">
                <a:solidFill>
                  <a:prstClr val="black"/>
                </a:solidFill>
              </a:rPr>
              <a:t>O/W/E – 5/0/123 </a:t>
            </a:r>
            <a:r>
              <a:rPr lang="en-US" sz="600" b="1" u="sng" dirty="0" smtClean="0">
                <a:solidFill>
                  <a:prstClr val="black"/>
                </a:solidFill>
              </a:rPr>
              <a:t>   </a:t>
            </a:r>
            <a:endParaRPr lang="en-US" sz="600" b="1" dirty="0" smtClean="0">
              <a:solidFill>
                <a:prstClr val="black"/>
              </a:solidFill>
            </a:endParaRPr>
          </a:p>
        </p:txBody>
      </p:sp>
      <p:sp>
        <p:nvSpPr>
          <p:cNvPr id="574" name="TextBox 573"/>
          <p:cNvSpPr txBox="1"/>
          <p:nvPr/>
        </p:nvSpPr>
        <p:spPr>
          <a:xfrm>
            <a:off x="3041889" y="1419363"/>
            <a:ext cx="53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prstClr val="white"/>
                </a:solidFill>
              </a:rPr>
              <a:t>MEV</a:t>
            </a:r>
            <a:endParaRPr lang="en-US" sz="800" dirty="0">
              <a:solidFill>
                <a:prstClr val="white"/>
              </a:solidFill>
            </a:endParaRPr>
          </a:p>
        </p:txBody>
      </p:sp>
      <p:grpSp>
        <p:nvGrpSpPr>
          <p:cNvPr id="2212" name="Group 354"/>
          <p:cNvGrpSpPr/>
          <p:nvPr/>
        </p:nvGrpSpPr>
        <p:grpSpPr>
          <a:xfrm>
            <a:off x="1219200" y="1819274"/>
            <a:ext cx="1066800" cy="367844"/>
            <a:chOff x="1219200" y="1828800"/>
            <a:chExt cx="1066800" cy="367844"/>
          </a:xfrm>
        </p:grpSpPr>
        <p:sp>
          <p:nvSpPr>
            <p:cNvPr id="2056" name="Text Box 10"/>
            <p:cNvSpPr txBox="1">
              <a:spLocks noChangeArrowheads="1"/>
            </p:cNvSpPr>
            <p:nvPr/>
          </p:nvSpPr>
          <p:spPr bwMode="auto">
            <a:xfrm>
              <a:off x="1295400" y="1828800"/>
              <a:ext cx="838200" cy="25192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100" b="1" u="sng" dirty="0">
                  <a:solidFill>
                    <a:srgbClr val="000000"/>
                  </a:solidFill>
                </a:rPr>
                <a:t>1</a:t>
              </a:r>
              <a:r>
                <a:rPr lang="en-GB" sz="1100" b="1" u="sng" baseline="30000" dirty="0">
                  <a:solidFill>
                    <a:srgbClr val="000000"/>
                  </a:solidFill>
                </a:rPr>
                <a:t>st</a:t>
              </a:r>
              <a:r>
                <a:rPr lang="en-GB" sz="1100" b="1" u="sng" dirty="0">
                  <a:solidFill>
                    <a:srgbClr val="000000"/>
                  </a:solidFill>
                </a:rPr>
                <a:t> Platoon</a:t>
              </a:r>
            </a:p>
          </p:txBody>
        </p:sp>
        <p:sp>
          <p:nvSpPr>
            <p:cNvPr id="615" name="Text Box 312"/>
            <p:cNvSpPr txBox="1">
              <a:spLocks noChangeArrowheads="1"/>
            </p:cNvSpPr>
            <p:nvPr/>
          </p:nvSpPr>
          <p:spPr bwMode="auto">
            <a:xfrm>
              <a:off x="1219200" y="1981200"/>
              <a:ext cx="10668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800" b="1" dirty="0" smtClean="0">
                  <a:solidFill>
                    <a:prstClr val="black"/>
                  </a:solidFill>
                </a:rPr>
                <a:t>AUTH/ASG: 45/36</a:t>
              </a:r>
              <a:endParaRPr lang="en-US" sz="800" b="1" dirty="0">
                <a:solidFill>
                  <a:prstClr val="black"/>
                </a:solidFill>
              </a:endParaRPr>
            </a:p>
          </p:txBody>
        </p:sp>
      </p:grpSp>
      <p:graphicFrame>
        <p:nvGraphicFramePr>
          <p:cNvPr id="686" name="Table 6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19172"/>
              </p:ext>
            </p:extLst>
          </p:nvPr>
        </p:nvGraphicFramePr>
        <p:xfrm>
          <a:off x="45720" y="533400"/>
          <a:ext cx="2704191" cy="293370"/>
        </p:xfrm>
        <a:graphic>
          <a:graphicData uri="http://schemas.openxmlformats.org/drawingml/2006/table">
            <a:tbl>
              <a:tblPr/>
              <a:tblGrid>
                <a:gridCol w="631825"/>
                <a:gridCol w="192488"/>
                <a:gridCol w="192088"/>
                <a:gridCol w="264291"/>
                <a:gridCol w="474500"/>
                <a:gridCol w="948999"/>
              </a:tblGrid>
              <a:tr h="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COMMANDER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11A00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IAV COMMANDER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11B2O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IAV DRIVER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COMPANY COMMO</a:t>
                      </a:r>
                      <a:r>
                        <a:rPr lang="en-US" sz="4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NCO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25U2O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96" name="Table 6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173781"/>
              </p:ext>
            </p:extLst>
          </p:nvPr>
        </p:nvGraphicFramePr>
        <p:xfrm>
          <a:off x="45720" y="1083945"/>
          <a:ext cx="2926077" cy="211455"/>
        </p:xfrm>
        <a:graphic>
          <a:graphicData uri="http://schemas.openxmlformats.org/drawingml/2006/table">
            <a:tbl>
              <a:tblPr/>
              <a:tblGrid>
                <a:gridCol w="869914"/>
                <a:gridCol w="139908"/>
                <a:gridCol w="261934"/>
                <a:gridCol w="220577"/>
                <a:gridCol w="468723"/>
                <a:gridCol w="965021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EXECUTIVE </a:t>
                      </a:r>
                      <a:r>
                        <a:rPr lang="en-US" sz="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OFFICER       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11A00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7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IAV COMMANDER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485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IAV DRIVER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30" name="Table 7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051397"/>
              </p:ext>
            </p:extLst>
          </p:nvPr>
        </p:nvGraphicFramePr>
        <p:xfrm>
          <a:off x="6272738" y="252626"/>
          <a:ext cx="2199115" cy="297180"/>
        </p:xfrm>
        <a:graphic>
          <a:graphicData uri="http://schemas.openxmlformats.org/drawingml/2006/table">
            <a:tbl>
              <a:tblPr/>
              <a:tblGrid>
                <a:gridCol w="425104"/>
                <a:gridCol w="160158"/>
                <a:gridCol w="228600"/>
                <a:gridCol w="609600"/>
                <a:gridCol w="457200"/>
                <a:gridCol w="318453"/>
              </a:tblGrid>
              <a:tr h="4590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SNIPER SECTION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393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SENIOR SNIPER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11B2O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393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SNIPER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393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SNIPER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E3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92" name="Table 7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952428"/>
              </p:ext>
            </p:extLst>
          </p:nvPr>
        </p:nvGraphicFramePr>
        <p:xfrm>
          <a:off x="3099280" y="1614958"/>
          <a:ext cx="3047999" cy="161795"/>
        </p:xfrm>
        <a:graphic>
          <a:graphicData uri="http://schemas.openxmlformats.org/drawingml/2006/table">
            <a:tbl>
              <a:tblPr/>
              <a:tblGrid>
                <a:gridCol w="707923"/>
                <a:gridCol w="235974"/>
                <a:gridCol w="235974"/>
                <a:gridCol w="314632"/>
                <a:gridCol w="435417"/>
                <a:gridCol w="1118079"/>
              </a:tblGrid>
              <a:tr h="9131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DRIVER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0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VEHICLE COMMANDER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E-8</a:t>
                      </a:r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11Z50</a:t>
                      </a:r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74" name="Table 8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2860"/>
              </p:ext>
            </p:extLst>
          </p:nvPr>
        </p:nvGraphicFramePr>
        <p:xfrm>
          <a:off x="7162801" y="2807970"/>
          <a:ext cx="1981199" cy="392430"/>
        </p:xfrm>
        <a:graphic>
          <a:graphicData uri="http://schemas.openxmlformats.org/drawingml/2006/table">
            <a:tbl>
              <a:tblPr/>
              <a:tblGrid>
                <a:gridCol w="603080"/>
                <a:gridCol w="106567"/>
                <a:gridCol w="184072"/>
                <a:gridCol w="155008"/>
                <a:gridCol w="329392"/>
                <a:gridCol w="603080"/>
              </a:tblGrid>
              <a:tr h="70485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SQUAD LEADER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11C2O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GUNNER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11C1O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63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MCV DRIVER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11C1O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345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ASST GUNNER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11C1O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055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AMMUNITION BEARER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11C1O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213" name="Group 506"/>
          <p:cNvGrpSpPr/>
          <p:nvPr/>
        </p:nvGrpSpPr>
        <p:grpSpPr>
          <a:xfrm>
            <a:off x="4793773" y="1906105"/>
            <a:ext cx="1200903" cy="271538"/>
            <a:chOff x="220237" y="1947528"/>
            <a:chExt cx="1200903" cy="271538"/>
          </a:xfrm>
          <a:noFill/>
        </p:grpSpPr>
        <p:sp>
          <p:nvSpPr>
            <p:cNvPr id="927" name="Text Box 92"/>
            <p:cNvSpPr txBox="1">
              <a:spLocks noChangeArrowheads="1"/>
            </p:cNvSpPr>
            <p:nvPr/>
          </p:nvSpPr>
          <p:spPr bwMode="auto">
            <a:xfrm>
              <a:off x="220237" y="1967137"/>
              <a:ext cx="457200" cy="251929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700" b="1" u="sng" dirty="0">
                  <a:ln w="3175">
                    <a:solidFill>
                      <a:prstClr val="black"/>
                    </a:solidFill>
                  </a:ln>
                  <a:solidFill>
                    <a:prstClr val="white"/>
                  </a:solidFill>
                </a:rPr>
                <a:t>A</a:t>
              </a:r>
              <a:r>
                <a:rPr lang="en-GB" sz="700" b="1" u="sng" dirty="0" smtClean="0">
                  <a:ln w="3175">
                    <a:solidFill>
                      <a:prstClr val="black"/>
                    </a:solidFill>
                  </a:ln>
                  <a:solidFill>
                    <a:prstClr val="white"/>
                  </a:solidFill>
                </a:rPr>
                <a:t>-31</a:t>
              </a:r>
              <a:endParaRPr lang="en-GB" sz="700" b="1" u="sng" dirty="0">
                <a:ln w="3175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  <a:p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sz="400" b="1" u="sng" dirty="0">
                <a:solidFill>
                  <a:srgbClr val="000000"/>
                </a:solidFill>
              </a:endParaRPr>
            </a:p>
          </p:txBody>
        </p:sp>
        <p:grpSp>
          <p:nvGrpSpPr>
            <p:cNvPr id="2214" name="Group 580"/>
            <p:cNvGrpSpPr/>
            <p:nvPr/>
          </p:nvGrpSpPr>
          <p:grpSpPr>
            <a:xfrm>
              <a:off x="811540" y="1947528"/>
              <a:ext cx="609600" cy="205122"/>
              <a:chOff x="811540" y="1947528"/>
              <a:chExt cx="609600" cy="205122"/>
            </a:xfrm>
            <a:grpFill/>
          </p:grpSpPr>
          <p:grpSp>
            <p:nvGrpSpPr>
              <p:cNvPr id="2215" name="Group 717"/>
              <p:cNvGrpSpPr/>
              <p:nvPr/>
            </p:nvGrpSpPr>
            <p:grpSpPr>
              <a:xfrm>
                <a:off x="838200" y="2076450"/>
                <a:ext cx="457200" cy="76200"/>
                <a:chOff x="1905000" y="1371600"/>
                <a:chExt cx="762000" cy="152400"/>
              </a:xfrm>
              <a:grpFill/>
            </p:grpSpPr>
            <p:sp>
              <p:nvSpPr>
                <p:cNvPr id="931" name="Rectangle 930"/>
                <p:cNvSpPr/>
                <p:nvPr/>
              </p:nvSpPr>
              <p:spPr>
                <a:xfrm>
                  <a:off x="1905000" y="1371600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32" name="Rectangle 931"/>
                <p:cNvSpPr/>
                <p:nvPr/>
              </p:nvSpPr>
              <p:spPr>
                <a:xfrm>
                  <a:off x="2057400" y="1371600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33" name="Rectangle 932"/>
                <p:cNvSpPr/>
                <p:nvPr/>
              </p:nvSpPr>
              <p:spPr>
                <a:xfrm>
                  <a:off x="2209800" y="1371600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34" name="Rectangle 933"/>
                <p:cNvSpPr/>
                <p:nvPr/>
              </p:nvSpPr>
              <p:spPr>
                <a:xfrm>
                  <a:off x="2362200" y="1371600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35" name="Rectangle 934"/>
                <p:cNvSpPr/>
                <p:nvPr/>
              </p:nvSpPr>
              <p:spPr>
                <a:xfrm>
                  <a:off x="2514600" y="1371600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930" name="Text Box 84"/>
              <p:cNvSpPr txBox="1">
                <a:spLocks noChangeArrowheads="1"/>
              </p:cNvSpPr>
              <p:nvPr/>
            </p:nvSpPr>
            <p:spPr bwMode="auto">
              <a:xfrm>
                <a:off x="811540" y="1947528"/>
                <a:ext cx="609600" cy="166072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500" b="1" u="sng" dirty="0" smtClean="0">
                    <a:solidFill>
                      <a:srgbClr val="000000"/>
                    </a:solidFill>
                  </a:rPr>
                  <a:t>Vehicle Status</a:t>
                </a:r>
              </a:p>
            </p:txBody>
          </p:sp>
        </p:grpSp>
      </p:grpSp>
      <p:grpSp>
        <p:nvGrpSpPr>
          <p:cNvPr id="2216" name="Group 356"/>
          <p:cNvGrpSpPr/>
          <p:nvPr/>
        </p:nvGrpSpPr>
        <p:grpSpPr>
          <a:xfrm>
            <a:off x="3668077" y="1810950"/>
            <a:ext cx="1066800" cy="367844"/>
            <a:chOff x="1219200" y="1828800"/>
            <a:chExt cx="1066800" cy="367844"/>
          </a:xfrm>
        </p:grpSpPr>
        <p:sp>
          <p:nvSpPr>
            <p:cNvPr id="358" name="Text Box 10"/>
            <p:cNvSpPr txBox="1">
              <a:spLocks noChangeArrowheads="1"/>
            </p:cNvSpPr>
            <p:nvPr/>
          </p:nvSpPr>
          <p:spPr bwMode="auto">
            <a:xfrm>
              <a:off x="1295400" y="1828800"/>
              <a:ext cx="838200" cy="25192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100" b="1" u="sng" dirty="0" smtClean="0">
                  <a:solidFill>
                    <a:srgbClr val="000000"/>
                  </a:solidFill>
                </a:rPr>
                <a:t>2</a:t>
              </a:r>
              <a:r>
                <a:rPr lang="en-GB" sz="1100" b="1" u="sng" baseline="30000" dirty="0" smtClean="0">
                  <a:solidFill>
                    <a:srgbClr val="000000"/>
                  </a:solidFill>
                </a:rPr>
                <a:t>nd</a:t>
              </a:r>
              <a:r>
                <a:rPr lang="en-GB" sz="1100" b="1" u="sng" dirty="0" smtClean="0">
                  <a:solidFill>
                    <a:srgbClr val="000000"/>
                  </a:solidFill>
                </a:rPr>
                <a:t> </a:t>
              </a:r>
              <a:r>
                <a:rPr lang="en-GB" sz="1100" b="1" u="sng" dirty="0">
                  <a:solidFill>
                    <a:srgbClr val="000000"/>
                  </a:solidFill>
                </a:rPr>
                <a:t>Platoon</a:t>
              </a:r>
            </a:p>
          </p:txBody>
        </p:sp>
        <p:sp>
          <p:nvSpPr>
            <p:cNvPr id="359" name="Text Box 312"/>
            <p:cNvSpPr txBox="1">
              <a:spLocks noChangeArrowheads="1"/>
            </p:cNvSpPr>
            <p:nvPr/>
          </p:nvSpPr>
          <p:spPr bwMode="auto">
            <a:xfrm>
              <a:off x="1219200" y="1981200"/>
              <a:ext cx="10668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800" b="1" dirty="0" smtClean="0">
                  <a:solidFill>
                    <a:prstClr val="black"/>
                  </a:solidFill>
                </a:rPr>
                <a:t>AUTH/ASG: 45/35</a:t>
              </a:r>
              <a:endParaRPr lang="en-US" sz="8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401" name="Text Box 10"/>
          <p:cNvSpPr txBox="1">
            <a:spLocks noChangeArrowheads="1"/>
          </p:cNvSpPr>
          <p:nvPr/>
        </p:nvSpPr>
        <p:spPr bwMode="auto">
          <a:xfrm>
            <a:off x="8153400" y="1828800"/>
            <a:ext cx="1066800" cy="3664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100" b="1" u="sng" dirty="0" smtClean="0">
                <a:solidFill>
                  <a:srgbClr val="000000"/>
                </a:solidFill>
              </a:rPr>
              <a:t>Mortar Section</a:t>
            </a:r>
          </a:p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800" b="1" dirty="0" smtClean="0">
                <a:solidFill>
                  <a:srgbClr val="000000"/>
                </a:solidFill>
              </a:rPr>
              <a:t>AUTH/ASG: 10/9</a:t>
            </a:r>
            <a:endParaRPr lang="en-GB" sz="800" b="1" dirty="0">
              <a:solidFill>
                <a:srgbClr val="000000"/>
              </a:solidFill>
            </a:endParaRPr>
          </a:p>
        </p:txBody>
      </p:sp>
      <p:graphicFrame>
        <p:nvGraphicFramePr>
          <p:cNvPr id="403" name="Table 4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810167"/>
              </p:ext>
            </p:extLst>
          </p:nvPr>
        </p:nvGraphicFramePr>
        <p:xfrm>
          <a:off x="7162800" y="2133600"/>
          <a:ext cx="1981200" cy="358140"/>
        </p:xfrm>
        <a:graphic>
          <a:graphicData uri="http://schemas.openxmlformats.org/drawingml/2006/table">
            <a:tbl>
              <a:tblPr/>
              <a:tblGrid>
                <a:gridCol w="566180"/>
                <a:gridCol w="100048"/>
                <a:gridCol w="187305"/>
                <a:gridCol w="145524"/>
                <a:gridCol w="415963"/>
                <a:gridCol w="566180"/>
              </a:tblGrid>
              <a:tr h="76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SECTION LEADER       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11C3O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SSG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PIETROBONO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GUNNER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E4</a:t>
                      </a:r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11C10</a:t>
                      </a:r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SPC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KELIN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MCV DRIVER     </a:t>
                      </a:r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11C1O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PV2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BROCK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ASST GUNNER          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11C1O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PFC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ATTAIE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AMMUNITION BEARER    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11C1O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PFC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STEWART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9" name="Text Box 10"/>
          <p:cNvSpPr txBox="1">
            <a:spLocks noChangeArrowheads="1"/>
          </p:cNvSpPr>
          <p:nvPr/>
        </p:nvSpPr>
        <p:spPr bwMode="auto">
          <a:xfrm>
            <a:off x="7613650" y="3409950"/>
            <a:ext cx="1219200" cy="2090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800" b="1" u="sng" dirty="0" smtClean="0">
                <a:solidFill>
                  <a:srgbClr val="000000"/>
                </a:solidFill>
              </a:rPr>
              <a:t>VEHICLE LEGEND</a:t>
            </a:r>
            <a:endParaRPr lang="en-GB" sz="800" b="1" dirty="0">
              <a:solidFill>
                <a:srgbClr val="000000"/>
              </a:solidFill>
            </a:endParaRPr>
          </a:p>
        </p:txBody>
      </p:sp>
      <p:sp>
        <p:nvSpPr>
          <p:cNvPr id="420" name="Text Box 10"/>
          <p:cNvSpPr txBox="1">
            <a:spLocks noChangeArrowheads="1"/>
          </p:cNvSpPr>
          <p:nvPr/>
        </p:nvSpPr>
        <p:spPr bwMode="auto">
          <a:xfrm>
            <a:off x="7575550" y="4343400"/>
            <a:ext cx="1447800" cy="2090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800" b="1" u="sng" dirty="0" smtClean="0">
                <a:solidFill>
                  <a:srgbClr val="000000"/>
                </a:solidFill>
              </a:rPr>
              <a:t>PERSONNEL  NOTES</a:t>
            </a:r>
            <a:endParaRPr lang="en-GB" sz="800" b="1" dirty="0">
              <a:solidFill>
                <a:srgbClr val="000000"/>
              </a:solidFill>
            </a:endParaRPr>
          </a:p>
        </p:txBody>
      </p:sp>
      <p:sp>
        <p:nvSpPr>
          <p:cNvPr id="503" name="Text Box 110"/>
          <p:cNvSpPr txBox="1">
            <a:spLocks noChangeArrowheads="1"/>
          </p:cNvSpPr>
          <p:nvPr/>
        </p:nvSpPr>
        <p:spPr bwMode="auto">
          <a:xfrm>
            <a:off x="396239" y="866183"/>
            <a:ext cx="457200" cy="266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00" b="1" u="sng" dirty="0">
                <a:ln w="3175">
                  <a:solidFill>
                    <a:prstClr val="black"/>
                  </a:solidFill>
                </a:ln>
                <a:solidFill>
                  <a:prstClr val="white"/>
                </a:solidFill>
              </a:rPr>
              <a:t>A</a:t>
            </a:r>
            <a:r>
              <a:rPr lang="en-GB" sz="700" b="1" u="sng" dirty="0" smtClean="0">
                <a:ln w="3175">
                  <a:solidFill>
                    <a:prstClr val="black"/>
                  </a:solidFill>
                </a:ln>
                <a:solidFill>
                  <a:prstClr val="white"/>
                </a:solidFill>
              </a:rPr>
              <a:t>-65</a:t>
            </a:r>
            <a:endParaRPr lang="en-GB" sz="700" b="1" u="sng" dirty="0">
              <a:ln w="3175">
                <a:solidFill>
                  <a:prstClr val="black"/>
                </a:solidFill>
              </a:ln>
              <a:solidFill>
                <a:prstClr val="white"/>
              </a:solidFill>
            </a:endParaRP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500" b="1" u="sng" dirty="0">
              <a:solidFill>
                <a:srgbClr val="000000"/>
              </a:solidFill>
            </a:endParaRPr>
          </a:p>
        </p:txBody>
      </p:sp>
      <p:sp>
        <p:nvSpPr>
          <p:cNvPr id="2128" name="Text Box 110"/>
          <p:cNvSpPr txBox="1">
            <a:spLocks noChangeArrowheads="1"/>
          </p:cNvSpPr>
          <p:nvPr/>
        </p:nvSpPr>
        <p:spPr bwMode="auto">
          <a:xfrm>
            <a:off x="605624" y="321659"/>
            <a:ext cx="457200" cy="266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00" b="1" u="sng" dirty="0">
                <a:ln w="3175">
                  <a:solidFill>
                    <a:prstClr val="black"/>
                  </a:solidFill>
                </a:ln>
                <a:solidFill>
                  <a:prstClr val="white"/>
                </a:solidFill>
              </a:rPr>
              <a:t>A</a:t>
            </a:r>
            <a:r>
              <a:rPr lang="en-GB" sz="700" b="1" u="sng" dirty="0" smtClean="0">
                <a:ln w="3175">
                  <a:solidFill>
                    <a:prstClr val="black"/>
                  </a:solidFill>
                </a:ln>
                <a:solidFill>
                  <a:prstClr val="white"/>
                </a:solidFill>
              </a:rPr>
              <a:t>-66</a:t>
            </a:r>
            <a:endParaRPr lang="en-GB" sz="700" b="1" u="sng" dirty="0">
              <a:ln w="3175">
                <a:solidFill>
                  <a:prstClr val="black"/>
                </a:solidFill>
              </a:ln>
              <a:solidFill>
                <a:prstClr val="white"/>
              </a:solidFill>
            </a:endParaRP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500" b="1" u="sng" dirty="0">
              <a:solidFill>
                <a:srgbClr val="000000"/>
              </a:solidFill>
            </a:endParaRPr>
          </a:p>
        </p:txBody>
      </p:sp>
      <p:sp>
        <p:nvSpPr>
          <p:cNvPr id="564" name="Text Box 110"/>
          <p:cNvSpPr txBox="1">
            <a:spLocks noChangeArrowheads="1"/>
          </p:cNvSpPr>
          <p:nvPr/>
        </p:nvSpPr>
        <p:spPr bwMode="auto">
          <a:xfrm>
            <a:off x="394986" y="1358506"/>
            <a:ext cx="457200" cy="266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00" b="1" u="sng" dirty="0" smtClean="0">
                <a:ln w="3175">
                  <a:solidFill>
                    <a:prstClr val="black"/>
                  </a:solidFill>
                </a:ln>
                <a:solidFill>
                  <a:srgbClr val="FF0000"/>
                </a:solidFill>
              </a:rPr>
              <a:t>MEV</a:t>
            </a: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500" b="1" u="sng" dirty="0">
              <a:solidFill>
                <a:srgbClr val="FF0000"/>
              </a:solidFill>
            </a:endParaRPr>
          </a:p>
        </p:txBody>
      </p:sp>
      <p:sp>
        <p:nvSpPr>
          <p:cNvPr id="492" name="Text Box 10"/>
          <p:cNvSpPr txBox="1">
            <a:spLocks noChangeArrowheads="1"/>
          </p:cNvSpPr>
          <p:nvPr/>
        </p:nvSpPr>
        <p:spPr bwMode="auto">
          <a:xfrm>
            <a:off x="1615440" y="228600"/>
            <a:ext cx="990600" cy="266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600" b="1" u="sng" dirty="0" smtClean="0">
                <a:solidFill>
                  <a:srgbClr val="000000"/>
                </a:solidFill>
              </a:rPr>
              <a:t>HQ Section </a:t>
            </a:r>
            <a:r>
              <a:rPr lang="en-GB" sz="600" b="1" dirty="0" smtClean="0">
                <a:solidFill>
                  <a:srgbClr val="000000"/>
                </a:solidFill>
              </a:rPr>
              <a:t>AUTH/ASG: 10/11</a:t>
            </a:r>
            <a:endParaRPr lang="en-GB" sz="600" b="1" dirty="0">
              <a:solidFill>
                <a:srgbClr val="000000"/>
              </a:solidFill>
            </a:endParaRPr>
          </a:p>
        </p:txBody>
      </p:sp>
      <p:grpSp>
        <p:nvGrpSpPr>
          <p:cNvPr id="2219" name="Group 499"/>
          <p:cNvGrpSpPr/>
          <p:nvPr/>
        </p:nvGrpSpPr>
        <p:grpSpPr>
          <a:xfrm>
            <a:off x="929640" y="228600"/>
            <a:ext cx="609600" cy="228600"/>
            <a:chOff x="2133600" y="228600"/>
            <a:chExt cx="609600" cy="228600"/>
          </a:xfrm>
        </p:grpSpPr>
        <p:sp>
          <p:nvSpPr>
            <p:cNvPr id="493" name="Rectangle 492"/>
            <p:cNvSpPr/>
            <p:nvPr/>
          </p:nvSpPr>
          <p:spPr>
            <a:xfrm>
              <a:off x="2209800" y="381000"/>
              <a:ext cx="91440" cy="762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94" name="Rectangle 493"/>
            <p:cNvSpPr/>
            <p:nvPr/>
          </p:nvSpPr>
          <p:spPr>
            <a:xfrm>
              <a:off x="2301240" y="381000"/>
              <a:ext cx="91440" cy="762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95" name="Rectangle 494"/>
            <p:cNvSpPr/>
            <p:nvPr/>
          </p:nvSpPr>
          <p:spPr>
            <a:xfrm>
              <a:off x="2392681" y="381000"/>
              <a:ext cx="91440" cy="762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97" name="Rectangle 496"/>
            <p:cNvSpPr/>
            <p:nvPr/>
          </p:nvSpPr>
          <p:spPr>
            <a:xfrm>
              <a:off x="2484121" y="381000"/>
              <a:ext cx="91440" cy="762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98" name="Rectangle 497"/>
            <p:cNvSpPr/>
            <p:nvPr/>
          </p:nvSpPr>
          <p:spPr>
            <a:xfrm>
              <a:off x="2575561" y="381000"/>
              <a:ext cx="91440" cy="762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99" name="Text Box 84"/>
            <p:cNvSpPr txBox="1">
              <a:spLocks noChangeArrowheads="1"/>
            </p:cNvSpPr>
            <p:nvPr/>
          </p:nvSpPr>
          <p:spPr bwMode="auto">
            <a:xfrm>
              <a:off x="2133600" y="228600"/>
              <a:ext cx="609600" cy="16607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500" b="1" u="sng" dirty="0" smtClean="0">
                  <a:solidFill>
                    <a:srgbClr val="000000"/>
                  </a:solidFill>
                </a:rPr>
                <a:t>Vehicle Status</a:t>
              </a:r>
            </a:p>
          </p:txBody>
        </p:sp>
      </p:grpSp>
      <p:grpSp>
        <p:nvGrpSpPr>
          <p:cNvPr id="2220" name="Group 503"/>
          <p:cNvGrpSpPr/>
          <p:nvPr/>
        </p:nvGrpSpPr>
        <p:grpSpPr>
          <a:xfrm>
            <a:off x="965014" y="864462"/>
            <a:ext cx="609600" cy="202338"/>
            <a:chOff x="2168974" y="254862"/>
            <a:chExt cx="609600" cy="202338"/>
          </a:xfrm>
          <a:noFill/>
        </p:grpSpPr>
        <p:sp>
          <p:nvSpPr>
            <p:cNvPr id="505" name="Rectangle 504"/>
            <p:cNvSpPr/>
            <p:nvPr/>
          </p:nvSpPr>
          <p:spPr>
            <a:xfrm>
              <a:off x="2209800" y="381000"/>
              <a:ext cx="91440" cy="7620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06" name="Rectangle 505"/>
            <p:cNvSpPr/>
            <p:nvPr/>
          </p:nvSpPr>
          <p:spPr>
            <a:xfrm>
              <a:off x="2301240" y="381000"/>
              <a:ext cx="91440" cy="7620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07" name="Rectangle 506"/>
            <p:cNvSpPr/>
            <p:nvPr/>
          </p:nvSpPr>
          <p:spPr>
            <a:xfrm>
              <a:off x="2392681" y="381000"/>
              <a:ext cx="91440" cy="7620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08" name="Rectangle 507"/>
            <p:cNvSpPr/>
            <p:nvPr/>
          </p:nvSpPr>
          <p:spPr>
            <a:xfrm>
              <a:off x="2484121" y="381000"/>
              <a:ext cx="91440" cy="7620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09" name="Rectangle 508"/>
            <p:cNvSpPr/>
            <p:nvPr/>
          </p:nvSpPr>
          <p:spPr>
            <a:xfrm>
              <a:off x="2575561" y="381000"/>
              <a:ext cx="91440" cy="7620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10" name="Text Box 84"/>
            <p:cNvSpPr txBox="1">
              <a:spLocks noChangeArrowheads="1"/>
            </p:cNvSpPr>
            <p:nvPr/>
          </p:nvSpPr>
          <p:spPr bwMode="auto">
            <a:xfrm>
              <a:off x="2168974" y="254862"/>
              <a:ext cx="609600" cy="166072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500" b="1" u="sng" dirty="0" smtClean="0">
                  <a:solidFill>
                    <a:srgbClr val="000000"/>
                  </a:solidFill>
                </a:rPr>
                <a:t>Vehicle Status</a:t>
              </a:r>
            </a:p>
          </p:txBody>
        </p:sp>
      </p:grpSp>
      <p:sp>
        <p:nvSpPr>
          <p:cNvPr id="514" name="Rectangle 513"/>
          <p:cNvSpPr/>
          <p:nvPr/>
        </p:nvSpPr>
        <p:spPr>
          <a:xfrm>
            <a:off x="1003724" y="1436222"/>
            <a:ext cx="88900" cy="7410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15" name="Rectangle 514"/>
          <p:cNvSpPr/>
          <p:nvPr/>
        </p:nvSpPr>
        <p:spPr>
          <a:xfrm>
            <a:off x="1092625" y="1436222"/>
            <a:ext cx="88900" cy="7410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16" name="Rectangle 515"/>
          <p:cNvSpPr/>
          <p:nvPr/>
        </p:nvSpPr>
        <p:spPr>
          <a:xfrm>
            <a:off x="1181526" y="1436222"/>
            <a:ext cx="88900" cy="7410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17" name="Rectangle 516"/>
          <p:cNvSpPr/>
          <p:nvPr/>
        </p:nvSpPr>
        <p:spPr>
          <a:xfrm>
            <a:off x="1270426" y="1436222"/>
            <a:ext cx="88900" cy="7410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18" name="Rectangle 517"/>
          <p:cNvSpPr/>
          <p:nvPr/>
        </p:nvSpPr>
        <p:spPr>
          <a:xfrm>
            <a:off x="1359326" y="1436222"/>
            <a:ext cx="88900" cy="7410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222" name="Group 544"/>
          <p:cNvGrpSpPr/>
          <p:nvPr/>
        </p:nvGrpSpPr>
        <p:grpSpPr>
          <a:xfrm>
            <a:off x="2433478" y="2980114"/>
            <a:ext cx="1278955" cy="291724"/>
            <a:chOff x="2329815" y="2885999"/>
            <a:chExt cx="1278955" cy="291724"/>
          </a:xfrm>
          <a:noFill/>
        </p:grpSpPr>
        <p:grpSp>
          <p:nvGrpSpPr>
            <p:cNvPr id="2224" name="Group 720"/>
            <p:cNvGrpSpPr/>
            <p:nvPr/>
          </p:nvGrpSpPr>
          <p:grpSpPr>
            <a:xfrm>
              <a:off x="2999170" y="2885999"/>
              <a:ext cx="609600" cy="199629"/>
              <a:chOff x="1056070" y="1907127"/>
              <a:chExt cx="609600" cy="199629"/>
            </a:xfrm>
            <a:grpFill/>
          </p:grpSpPr>
          <p:grpSp>
            <p:nvGrpSpPr>
              <p:cNvPr id="2225" name="Group 717"/>
              <p:cNvGrpSpPr/>
              <p:nvPr/>
            </p:nvGrpSpPr>
            <p:grpSpPr>
              <a:xfrm>
                <a:off x="1104900" y="2030556"/>
                <a:ext cx="457200" cy="76200"/>
                <a:chOff x="1587500" y="1317912"/>
                <a:chExt cx="762000" cy="152400"/>
              </a:xfrm>
              <a:grpFill/>
            </p:grpSpPr>
            <p:sp>
              <p:nvSpPr>
                <p:cNvPr id="679" name="Rectangle 678"/>
                <p:cNvSpPr/>
                <p:nvPr/>
              </p:nvSpPr>
              <p:spPr>
                <a:xfrm>
                  <a:off x="1587500" y="1317912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0" name="Rectangle 679"/>
                <p:cNvSpPr/>
                <p:nvPr/>
              </p:nvSpPr>
              <p:spPr>
                <a:xfrm>
                  <a:off x="1739900" y="1317912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1" name="Rectangle 680"/>
                <p:cNvSpPr/>
                <p:nvPr/>
              </p:nvSpPr>
              <p:spPr>
                <a:xfrm>
                  <a:off x="1892300" y="1317912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2" name="Rectangle 681"/>
                <p:cNvSpPr/>
                <p:nvPr/>
              </p:nvSpPr>
              <p:spPr>
                <a:xfrm>
                  <a:off x="2044700" y="1317912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3" name="Rectangle 682"/>
                <p:cNvSpPr/>
                <p:nvPr/>
              </p:nvSpPr>
              <p:spPr>
                <a:xfrm>
                  <a:off x="2197100" y="1317912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78" name="Text Box 84"/>
              <p:cNvSpPr txBox="1">
                <a:spLocks noChangeArrowheads="1"/>
              </p:cNvSpPr>
              <p:nvPr/>
            </p:nvSpPr>
            <p:spPr bwMode="auto">
              <a:xfrm>
                <a:off x="1056070" y="1907127"/>
                <a:ext cx="609600" cy="166072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500" b="1" u="sng" dirty="0" smtClean="0">
                    <a:solidFill>
                      <a:srgbClr val="000000"/>
                    </a:solidFill>
                  </a:rPr>
                  <a:t>Vehicle Status</a:t>
                </a:r>
              </a:p>
            </p:txBody>
          </p:sp>
        </p:grpSp>
        <p:sp>
          <p:nvSpPr>
            <p:cNvPr id="544" name="Text Box 92"/>
            <p:cNvSpPr txBox="1">
              <a:spLocks noChangeArrowheads="1"/>
            </p:cNvSpPr>
            <p:nvPr/>
          </p:nvSpPr>
          <p:spPr bwMode="auto">
            <a:xfrm>
              <a:off x="2329815" y="2897132"/>
              <a:ext cx="457200" cy="280591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800" b="1" u="sng" dirty="0">
                  <a:ln w="3175">
                    <a:solidFill>
                      <a:prstClr val="black"/>
                    </a:solidFill>
                  </a:ln>
                  <a:solidFill>
                    <a:prstClr val="white"/>
                  </a:solidFill>
                </a:rPr>
                <a:t>A</a:t>
              </a:r>
              <a:r>
                <a:rPr lang="en-GB" sz="800" b="1" u="sng" dirty="0" smtClean="0">
                  <a:ln w="3175">
                    <a:solidFill>
                      <a:prstClr val="black"/>
                    </a:solidFill>
                  </a:ln>
                  <a:solidFill>
                    <a:prstClr val="white"/>
                  </a:solidFill>
                </a:rPr>
                <a:t>-22</a:t>
              </a:r>
              <a:endParaRPr lang="en-GB" sz="800" b="1" u="sng" dirty="0">
                <a:ln w="3175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  <a:p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sz="500" b="1" u="sng" dirty="0">
                <a:solidFill>
                  <a:srgbClr val="000000"/>
                </a:solidFill>
              </a:endParaRPr>
            </a:p>
          </p:txBody>
        </p:sp>
      </p:grpSp>
      <p:sp>
        <p:nvSpPr>
          <p:cNvPr id="594" name="Text Box 92"/>
          <p:cNvSpPr txBox="1">
            <a:spLocks noChangeArrowheads="1"/>
          </p:cNvSpPr>
          <p:nvPr/>
        </p:nvSpPr>
        <p:spPr bwMode="auto">
          <a:xfrm>
            <a:off x="3810000" y="4945852"/>
            <a:ext cx="457200" cy="266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00" u="sng" dirty="0" smtClean="0">
                <a:solidFill>
                  <a:prstClr val="white"/>
                </a:solidFill>
              </a:rPr>
              <a:t>A-22</a:t>
            </a:r>
            <a:endParaRPr lang="en-GB" sz="700" u="sng" dirty="0">
              <a:solidFill>
                <a:prstClr val="white"/>
              </a:solidFill>
            </a:endParaRP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500" b="1" u="sng" dirty="0">
              <a:solidFill>
                <a:srgbClr val="000000"/>
              </a:solidFill>
            </a:endParaRPr>
          </a:p>
        </p:txBody>
      </p:sp>
      <p:grpSp>
        <p:nvGrpSpPr>
          <p:cNvPr id="2226" name="Group 905"/>
          <p:cNvGrpSpPr/>
          <p:nvPr/>
        </p:nvGrpSpPr>
        <p:grpSpPr>
          <a:xfrm>
            <a:off x="6277693" y="988708"/>
            <a:ext cx="1470670" cy="277018"/>
            <a:chOff x="5791200" y="1193008"/>
            <a:chExt cx="1470670" cy="277018"/>
          </a:xfrm>
          <a:noFill/>
        </p:grpSpPr>
        <p:grpSp>
          <p:nvGrpSpPr>
            <p:cNvPr id="2227" name="Group 634"/>
            <p:cNvGrpSpPr/>
            <p:nvPr/>
          </p:nvGrpSpPr>
          <p:grpSpPr>
            <a:xfrm>
              <a:off x="5791200" y="1193008"/>
              <a:ext cx="762000" cy="277018"/>
              <a:chOff x="5638800" y="292853"/>
              <a:chExt cx="914400" cy="445335"/>
            </a:xfrm>
            <a:grpFill/>
          </p:grpSpPr>
          <p:pic>
            <p:nvPicPr>
              <p:cNvPr id="2327" name="Picture 30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638800" y="381000"/>
                <a:ext cx="914400" cy="35718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2228" name="Group 326"/>
              <p:cNvGrpSpPr/>
              <p:nvPr/>
            </p:nvGrpSpPr>
            <p:grpSpPr>
              <a:xfrm>
                <a:off x="5943600" y="292853"/>
                <a:ext cx="548645" cy="321611"/>
                <a:chOff x="5943600" y="292853"/>
                <a:chExt cx="548645" cy="321611"/>
              </a:xfrm>
              <a:grpFill/>
            </p:grpSpPr>
            <p:sp>
              <p:nvSpPr>
                <p:cNvPr id="2328" name="TextBox 305"/>
                <p:cNvSpPr txBox="1">
                  <a:spLocks noChangeArrowheads="1"/>
                </p:cNvSpPr>
                <p:nvPr/>
              </p:nvSpPr>
              <p:spPr bwMode="auto">
                <a:xfrm>
                  <a:off x="5943600" y="361950"/>
                  <a:ext cx="533400" cy="1714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 sz="6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64" name="TextBox 309"/>
                <p:cNvSpPr txBox="1">
                  <a:spLocks noChangeArrowheads="1"/>
                </p:cNvSpPr>
                <p:nvPr/>
              </p:nvSpPr>
              <p:spPr bwMode="auto">
                <a:xfrm>
                  <a:off x="5958845" y="292853"/>
                  <a:ext cx="533400" cy="321611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700" b="1" u="sng" dirty="0" smtClean="0">
                      <a:ln w="3175">
                        <a:solidFill>
                          <a:prstClr val="black"/>
                        </a:solidFill>
                      </a:ln>
                      <a:solidFill>
                        <a:prstClr val="white"/>
                      </a:solidFill>
                    </a:rPr>
                    <a:t>A-04</a:t>
                  </a:r>
                  <a:endParaRPr lang="en-US" sz="700" b="1" u="sng" dirty="0">
                    <a:ln w="3175">
                      <a:solidFill>
                        <a:prstClr val="black"/>
                      </a:solidFill>
                    </a:ln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2229" name="Group 687"/>
            <p:cNvGrpSpPr/>
            <p:nvPr/>
          </p:nvGrpSpPr>
          <p:grpSpPr>
            <a:xfrm>
              <a:off x="6652270" y="1205209"/>
              <a:ext cx="609600" cy="229343"/>
              <a:chOff x="1493915" y="200563"/>
              <a:chExt cx="822960" cy="421737"/>
            </a:xfrm>
            <a:grpFill/>
          </p:grpSpPr>
          <p:sp>
            <p:nvSpPr>
              <p:cNvPr id="899" name="Text Box 84"/>
              <p:cNvSpPr txBox="1">
                <a:spLocks noChangeArrowheads="1"/>
              </p:cNvSpPr>
              <p:nvPr/>
            </p:nvSpPr>
            <p:spPr bwMode="auto">
              <a:xfrm>
                <a:off x="1493915" y="200563"/>
                <a:ext cx="822960" cy="305388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500" b="1" u="sng" dirty="0" smtClean="0">
                    <a:solidFill>
                      <a:srgbClr val="000000"/>
                    </a:solidFill>
                  </a:rPr>
                  <a:t>Vehicle Status</a:t>
                </a:r>
                <a:endParaRPr lang="en-GB" sz="500" b="1" u="sng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230" name="Group 653"/>
              <p:cNvGrpSpPr/>
              <p:nvPr/>
            </p:nvGrpSpPr>
            <p:grpSpPr>
              <a:xfrm>
                <a:off x="1524000" y="469900"/>
                <a:ext cx="762000" cy="152400"/>
                <a:chOff x="1524000" y="457200"/>
                <a:chExt cx="762000" cy="152400"/>
              </a:xfrm>
              <a:grpFill/>
            </p:grpSpPr>
            <p:sp>
              <p:nvSpPr>
                <p:cNvPr id="901" name="Rectangle 900"/>
                <p:cNvSpPr/>
                <p:nvPr/>
              </p:nvSpPr>
              <p:spPr>
                <a:xfrm>
                  <a:off x="1524000" y="457200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02" name="Rectangle 901"/>
                <p:cNvSpPr/>
                <p:nvPr/>
              </p:nvSpPr>
              <p:spPr>
                <a:xfrm>
                  <a:off x="1676400" y="457200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92D050"/>
                    </a:solidFill>
                  </a:endParaRPr>
                </a:p>
              </p:txBody>
            </p:sp>
            <p:sp>
              <p:nvSpPr>
                <p:cNvPr id="903" name="Rectangle 902"/>
                <p:cNvSpPr/>
                <p:nvPr/>
              </p:nvSpPr>
              <p:spPr>
                <a:xfrm>
                  <a:off x="1828800" y="457200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4" name="Rectangle 903"/>
                <p:cNvSpPr/>
                <p:nvPr/>
              </p:nvSpPr>
              <p:spPr>
                <a:xfrm>
                  <a:off x="1981200" y="457200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5" name="Rectangle 904"/>
                <p:cNvSpPr/>
                <p:nvPr/>
              </p:nvSpPr>
              <p:spPr>
                <a:xfrm>
                  <a:off x="2133600" y="457200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sp>
        <p:nvSpPr>
          <p:cNvPr id="947" name="Line 27"/>
          <p:cNvSpPr>
            <a:spLocks noChangeShapeType="1"/>
          </p:cNvSpPr>
          <p:nvPr/>
        </p:nvSpPr>
        <p:spPr bwMode="auto">
          <a:xfrm flipV="1">
            <a:off x="9142414" y="0"/>
            <a:ext cx="0" cy="6858000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64" name="Line 27"/>
          <p:cNvSpPr>
            <a:spLocks noChangeShapeType="1"/>
          </p:cNvSpPr>
          <p:nvPr/>
        </p:nvSpPr>
        <p:spPr bwMode="auto">
          <a:xfrm flipV="1">
            <a:off x="0" y="0"/>
            <a:ext cx="0" cy="6858000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66" name="Line 240"/>
          <p:cNvSpPr>
            <a:spLocks noChangeShapeType="1"/>
          </p:cNvSpPr>
          <p:nvPr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67" name="Line 240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2231" name="Group 396"/>
          <p:cNvGrpSpPr/>
          <p:nvPr/>
        </p:nvGrpSpPr>
        <p:grpSpPr>
          <a:xfrm>
            <a:off x="6241031" y="522285"/>
            <a:ext cx="1491776" cy="314916"/>
            <a:chOff x="5747224" y="136182"/>
            <a:chExt cx="1491776" cy="314916"/>
          </a:xfrm>
          <a:noFill/>
        </p:grpSpPr>
        <p:grpSp>
          <p:nvGrpSpPr>
            <p:cNvPr id="2233" name="Group 687"/>
            <p:cNvGrpSpPr/>
            <p:nvPr/>
          </p:nvGrpSpPr>
          <p:grpSpPr>
            <a:xfrm>
              <a:off x="6629400" y="188339"/>
              <a:ext cx="609600" cy="255613"/>
              <a:chOff x="1463040" y="152255"/>
              <a:chExt cx="822960" cy="470045"/>
            </a:xfrm>
            <a:grpFill/>
          </p:grpSpPr>
          <p:sp>
            <p:nvSpPr>
              <p:cNvPr id="940" name="Text Box 84"/>
              <p:cNvSpPr txBox="1">
                <a:spLocks noChangeArrowheads="1"/>
              </p:cNvSpPr>
              <p:nvPr/>
            </p:nvSpPr>
            <p:spPr bwMode="auto">
              <a:xfrm>
                <a:off x="1463040" y="152255"/>
                <a:ext cx="822960" cy="305388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500" b="1" u="sng" dirty="0" smtClean="0">
                    <a:solidFill>
                      <a:srgbClr val="000000"/>
                    </a:solidFill>
                  </a:rPr>
                  <a:t>Vehicle Status</a:t>
                </a:r>
                <a:endParaRPr lang="en-GB" sz="500" b="1" u="sng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234" name="Group 653"/>
              <p:cNvGrpSpPr/>
              <p:nvPr/>
            </p:nvGrpSpPr>
            <p:grpSpPr>
              <a:xfrm>
                <a:off x="1524000" y="469900"/>
                <a:ext cx="762000" cy="152400"/>
                <a:chOff x="1524000" y="457200"/>
                <a:chExt cx="762000" cy="152400"/>
              </a:xfrm>
              <a:grpFill/>
            </p:grpSpPr>
            <p:sp>
              <p:nvSpPr>
                <p:cNvPr id="942" name="Rectangle 941"/>
                <p:cNvSpPr/>
                <p:nvPr/>
              </p:nvSpPr>
              <p:spPr>
                <a:xfrm>
                  <a:off x="1524000" y="457200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43" name="Rectangle 942"/>
                <p:cNvSpPr/>
                <p:nvPr/>
              </p:nvSpPr>
              <p:spPr>
                <a:xfrm>
                  <a:off x="1676400" y="457200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92D050"/>
                    </a:solidFill>
                  </a:endParaRPr>
                </a:p>
              </p:txBody>
            </p:sp>
            <p:sp>
              <p:nvSpPr>
                <p:cNvPr id="944" name="Rectangle 943"/>
                <p:cNvSpPr/>
                <p:nvPr/>
              </p:nvSpPr>
              <p:spPr>
                <a:xfrm>
                  <a:off x="1828800" y="457200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45" name="Rectangle 944"/>
                <p:cNvSpPr/>
                <p:nvPr/>
              </p:nvSpPr>
              <p:spPr>
                <a:xfrm>
                  <a:off x="1981200" y="457200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46" name="Rectangle 945"/>
                <p:cNvSpPr/>
                <p:nvPr/>
              </p:nvSpPr>
              <p:spPr>
                <a:xfrm>
                  <a:off x="2133600" y="457200"/>
                  <a:ext cx="152400" cy="1524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2235" name="Group 395"/>
            <p:cNvGrpSpPr/>
            <p:nvPr/>
          </p:nvGrpSpPr>
          <p:grpSpPr>
            <a:xfrm>
              <a:off x="5747224" y="136182"/>
              <a:ext cx="762000" cy="314916"/>
              <a:chOff x="5899624" y="615608"/>
              <a:chExt cx="762000" cy="314916"/>
            </a:xfrm>
            <a:grpFill/>
          </p:grpSpPr>
          <p:pic>
            <p:nvPicPr>
              <p:cNvPr id="391" name="Picture 30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899624" y="708336"/>
                <a:ext cx="762000" cy="22218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92" name="TextBox 305"/>
              <p:cNvSpPr txBox="1">
                <a:spLocks noChangeArrowheads="1"/>
              </p:cNvSpPr>
              <p:nvPr/>
            </p:nvSpPr>
            <p:spPr bwMode="auto">
              <a:xfrm>
                <a:off x="6152261" y="675425"/>
                <a:ext cx="444500" cy="10665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6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95" name="TextBox 309"/>
              <p:cNvSpPr txBox="1">
                <a:spLocks noChangeArrowheads="1"/>
              </p:cNvSpPr>
              <p:nvPr/>
            </p:nvSpPr>
            <p:spPr bwMode="auto">
              <a:xfrm>
                <a:off x="6202647" y="615608"/>
                <a:ext cx="444500" cy="20005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700" b="1" u="sng" dirty="0" smtClean="0">
                    <a:ln w="3175">
                      <a:solidFill>
                        <a:prstClr val="black"/>
                      </a:solidFill>
                    </a:ln>
                    <a:solidFill>
                      <a:prstClr val="white"/>
                    </a:solidFill>
                  </a:rPr>
                  <a:t>A-03</a:t>
                </a:r>
                <a:endParaRPr lang="en-US" sz="700" b="1" u="sng" dirty="0">
                  <a:ln w="3175">
                    <a:solidFill>
                      <a:prstClr val="black"/>
                    </a:solidFill>
                  </a:ln>
                  <a:solidFill>
                    <a:prstClr val="white"/>
                  </a:solidFill>
                </a:endParaRPr>
              </a:p>
            </p:txBody>
          </p:sp>
        </p:grpSp>
      </p:grpSp>
      <p:graphicFrame>
        <p:nvGraphicFramePr>
          <p:cNvPr id="898" name="Table 8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66205"/>
              </p:ext>
            </p:extLst>
          </p:nvPr>
        </p:nvGraphicFramePr>
        <p:xfrm>
          <a:off x="3124199" y="457200"/>
          <a:ext cx="3048000" cy="152400"/>
        </p:xfrm>
        <a:graphic>
          <a:graphicData uri="http://schemas.openxmlformats.org/drawingml/2006/table">
            <a:tbl>
              <a:tblPr/>
              <a:tblGrid>
                <a:gridCol w="707923"/>
                <a:gridCol w="235974"/>
                <a:gridCol w="235974"/>
                <a:gridCol w="277418"/>
                <a:gridCol w="457716"/>
                <a:gridCol w="1132995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IAV COMMANDER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11B2O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915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IAV DRIVER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b="0" i="0" u="none" strike="noStrik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62" name="Table 9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501338"/>
              </p:ext>
            </p:extLst>
          </p:nvPr>
        </p:nvGraphicFramePr>
        <p:xfrm>
          <a:off x="6277164" y="856663"/>
          <a:ext cx="2743200" cy="153058"/>
        </p:xfrm>
        <a:graphic>
          <a:graphicData uri="http://schemas.openxmlformats.org/drawingml/2006/table">
            <a:tbl>
              <a:tblPr/>
              <a:tblGrid>
                <a:gridCol w="683407"/>
                <a:gridCol w="204099"/>
                <a:gridCol w="242048"/>
                <a:gridCol w="285158"/>
                <a:gridCol w="309769"/>
                <a:gridCol w="1018719"/>
              </a:tblGrid>
              <a:tr h="82573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VEHICLE COMMANDER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11B20</a:t>
                      </a:r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45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DRIVER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65" name="Table 9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131179"/>
              </p:ext>
            </p:extLst>
          </p:nvPr>
        </p:nvGraphicFramePr>
        <p:xfrm>
          <a:off x="6278669" y="1256258"/>
          <a:ext cx="2743199" cy="152400"/>
        </p:xfrm>
        <a:graphic>
          <a:graphicData uri="http://schemas.openxmlformats.org/drawingml/2006/table">
            <a:tbl>
              <a:tblPr/>
              <a:tblGrid>
                <a:gridCol w="804542"/>
                <a:gridCol w="142168"/>
                <a:gridCol w="245564"/>
                <a:gridCol w="206791"/>
                <a:gridCol w="439428"/>
                <a:gridCol w="904706"/>
              </a:tblGrid>
              <a:tr h="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SUPPLY </a:t>
                      </a:r>
                      <a:r>
                        <a:rPr lang="en-US" sz="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SGT 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92Y3O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DRIVER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92Y1O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9" name="Table 7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64136"/>
              </p:ext>
            </p:extLst>
          </p:nvPr>
        </p:nvGraphicFramePr>
        <p:xfrm>
          <a:off x="45719" y="1524000"/>
          <a:ext cx="2926079" cy="228600"/>
        </p:xfrm>
        <a:graphic>
          <a:graphicData uri="http://schemas.openxmlformats.org/drawingml/2006/table">
            <a:tbl>
              <a:tblPr/>
              <a:tblGrid>
                <a:gridCol w="869915"/>
                <a:gridCol w="158167"/>
                <a:gridCol w="237249"/>
                <a:gridCol w="237249"/>
                <a:gridCol w="474500"/>
                <a:gridCol w="948999"/>
              </a:tblGrid>
              <a:tr h="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DRIVER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68WO</a:t>
                      </a:r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IAV</a:t>
                      </a:r>
                      <a:r>
                        <a:rPr lang="en-US" sz="4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COMMANDER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E8</a:t>
                      </a:r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11Z5O</a:t>
                      </a:r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MEDIC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68WO</a:t>
                      </a:r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31" name="Straight Connector 287"/>
          <p:cNvCxnSpPr>
            <a:cxnSpLocks noChangeShapeType="1"/>
          </p:cNvCxnSpPr>
          <p:nvPr/>
        </p:nvCxnSpPr>
        <p:spPr bwMode="auto">
          <a:xfrm>
            <a:off x="7010400" y="1828800"/>
            <a:ext cx="2133600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/>
          </a:ln>
        </p:spPr>
      </p:cxnSp>
      <p:cxnSp>
        <p:nvCxnSpPr>
          <p:cNvPr id="432" name="Straight Connector 287"/>
          <p:cNvCxnSpPr>
            <a:cxnSpLocks noChangeShapeType="1"/>
          </p:cNvCxnSpPr>
          <p:nvPr/>
        </p:nvCxnSpPr>
        <p:spPr bwMode="auto">
          <a:xfrm flipH="1">
            <a:off x="6246812" y="228600"/>
            <a:ext cx="1588" cy="16002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/>
          </a:ln>
        </p:spPr>
      </p:cxnSp>
      <p:cxnSp>
        <p:nvCxnSpPr>
          <p:cNvPr id="435" name="Straight Connector 287"/>
          <p:cNvCxnSpPr>
            <a:cxnSpLocks noChangeShapeType="1"/>
          </p:cNvCxnSpPr>
          <p:nvPr/>
        </p:nvCxnSpPr>
        <p:spPr bwMode="auto">
          <a:xfrm flipH="1">
            <a:off x="3048000" y="228600"/>
            <a:ext cx="1588" cy="16002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/>
          </a:ln>
        </p:spPr>
      </p:cxnSp>
      <p:grpSp>
        <p:nvGrpSpPr>
          <p:cNvPr id="2236" name="Group 416"/>
          <p:cNvGrpSpPr/>
          <p:nvPr/>
        </p:nvGrpSpPr>
        <p:grpSpPr>
          <a:xfrm>
            <a:off x="2855123" y="33814"/>
            <a:ext cx="1593049" cy="466561"/>
            <a:chOff x="3159923" y="52102"/>
            <a:chExt cx="1593049" cy="466561"/>
          </a:xfrm>
          <a:noFill/>
        </p:grpSpPr>
        <p:sp>
          <p:nvSpPr>
            <p:cNvPr id="398" name="Rectangle 397"/>
            <p:cNvSpPr/>
            <p:nvPr/>
          </p:nvSpPr>
          <p:spPr>
            <a:xfrm>
              <a:off x="4191000" y="369272"/>
              <a:ext cx="91440" cy="7620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99" name="Rectangle 398"/>
            <p:cNvSpPr/>
            <p:nvPr/>
          </p:nvSpPr>
          <p:spPr>
            <a:xfrm>
              <a:off x="4282440" y="369272"/>
              <a:ext cx="91440" cy="7620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00" name="Rectangle 399"/>
            <p:cNvSpPr/>
            <p:nvPr/>
          </p:nvSpPr>
          <p:spPr>
            <a:xfrm>
              <a:off x="4373880" y="369272"/>
              <a:ext cx="91440" cy="7620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2" name="Rectangle 401"/>
            <p:cNvSpPr/>
            <p:nvPr/>
          </p:nvSpPr>
          <p:spPr>
            <a:xfrm>
              <a:off x="4465320" y="369272"/>
              <a:ext cx="91440" cy="7620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04" name="Rectangle 403"/>
            <p:cNvSpPr/>
            <p:nvPr/>
          </p:nvSpPr>
          <p:spPr>
            <a:xfrm>
              <a:off x="4556760" y="369272"/>
              <a:ext cx="91440" cy="7620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2242" name="Group 413"/>
            <p:cNvGrpSpPr/>
            <p:nvPr/>
          </p:nvGrpSpPr>
          <p:grpSpPr>
            <a:xfrm>
              <a:off x="3159923" y="52102"/>
              <a:ext cx="1593049" cy="466561"/>
              <a:chOff x="2778923" y="52102"/>
              <a:chExt cx="1593049" cy="466561"/>
            </a:xfrm>
            <a:grpFill/>
          </p:grpSpPr>
          <p:grpSp>
            <p:nvGrpSpPr>
              <p:cNvPr id="2243" name="Group 888"/>
              <p:cNvGrpSpPr/>
              <p:nvPr/>
            </p:nvGrpSpPr>
            <p:grpSpPr>
              <a:xfrm>
                <a:off x="2778923" y="52102"/>
                <a:ext cx="656270" cy="466561"/>
                <a:chOff x="6817523" y="3785902"/>
                <a:chExt cx="656270" cy="466561"/>
              </a:xfrm>
              <a:grpFill/>
            </p:grpSpPr>
            <p:sp>
              <p:nvSpPr>
                <p:cNvPr id="888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7082276" y="4000534"/>
                  <a:ext cx="391517" cy="251929"/>
                </a:xfrm>
                <a:prstGeom prst="rect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wrap="square" lIns="90000" tIns="46800" rIns="90000" bIns="46800">
                  <a:spAutoFit/>
                </a:bodyPr>
                <a:lstStyle/>
                <a:p>
                  <a:pPr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700" b="1" u="sng" dirty="0">
                      <a:ln w="3175">
                        <a:solidFill>
                          <a:prstClr val="black"/>
                        </a:solidFill>
                      </a:ln>
                      <a:solidFill>
                        <a:prstClr val="white"/>
                      </a:solidFill>
                    </a:rPr>
                    <a:t>A</a:t>
                  </a:r>
                  <a:r>
                    <a:rPr lang="en-GB" sz="700" b="1" u="sng" dirty="0" smtClean="0">
                      <a:ln w="3175">
                        <a:solidFill>
                          <a:prstClr val="black"/>
                        </a:solidFill>
                      </a:ln>
                      <a:solidFill>
                        <a:prstClr val="white"/>
                      </a:solidFill>
                    </a:rPr>
                    <a:t>-41</a:t>
                  </a:r>
                  <a:endParaRPr lang="en-GB" sz="700" b="1" u="sng" dirty="0">
                    <a:ln w="3175">
                      <a:solidFill>
                        <a:prstClr val="black"/>
                      </a:solidFill>
                    </a:ln>
                    <a:solidFill>
                      <a:prstClr val="white"/>
                    </a:solidFill>
                  </a:endParaRPr>
                </a:p>
                <a:p>
                  <a:pPr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endParaRPr lang="en-GB" sz="400" b="1" u="sng" dirty="0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886" name="Picture 34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817523" y="3785902"/>
                  <a:ext cx="457200" cy="182880"/>
                </a:xfrm>
                <a:prstGeom prst="rect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</p:pic>
          </p:grpSp>
          <p:sp>
            <p:nvSpPr>
              <p:cNvPr id="411" name="Text Box 84"/>
              <p:cNvSpPr txBox="1">
                <a:spLocks noChangeArrowheads="1"/>
              </p:cNvSpPr>
              <p:nvPr/>
            </p:nvSpPr>
            <p:spPr bwMode="auto">
              <a:xfrm>
                <a:off x="3762372" y="230981"/>
                <a:ext cx="609600" cy="166072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500" b="1" u="sng" dirty="0" smtClean="0">
                    <a:solidFill>
                      <a:srgbClr val="000000"/>
                    </a:solidFill>
                  </a:rPr>
                  <a:t>Vehicle Status</a:t>
                </a:r>
              </a:p>
            </p:txBody>
          </p:sp>
        </p:grpSp>
      </p:grpSp>
      <p:grpSp>
        <p:nvGrpSpPr>
          <p:cNvPr id="2244" name="Group 463"/>
          <p:cNvGrpSpPr/>
          <p:nvPr/>
        </p:nvGrpSpPr>
        <p:grpSpPr>
          <a:xfrm>
            <a:off x="3114913" y="1351115"/>
            <a:ext cx="1261392" cy="229109"/>
            <a:chOff x="3143250" y="867456"/>
            <a:chExt cx="1261392" cy="229109"/>
          </a:xfrm>
          <a:noFill/>
        </p:grpSpPr>
        <p:grpSp>
          <p:nvGrpSpPr>
            <p:cNvPr id="2245" name="Group 417"/>
            <p:cNvGrpSpPr/>
            <p:nvPr/>
          </p:nvGrpSpPr>
          <p:grpSpPr>
            <a:xfrm>
              <a:off x="3143250" y="885820"/>
              <a:ext cx="500062" cy="210745"/>
              <a:chOff x="3352800" y="885820"/>
              <a:chExt cx="500062" cy="210745"/>
            </a:xfrm>
            <a:grpFill/>
          </p:grpSpPr>
          <p:pic>
            <p:nvPicPr>
              <p:cNvPr id="483" name="Picture 482" descr="land_m998_hmmwv1SG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352800" y="914400"/>
                <a:ext cx="500062" cy="182165"/>
              </a:xfrm>
              <a:prstGeom prst="rect">
                <a:avLst/>
              </a:prstGeom>
              <a:grpFill/>
            </p:spPr>
          </p:pic>
          <p:sp>
            <p:nvSpPr>
              <p:cNvPr id="791" name="Text Box 247"/>
              <p:cNvSpPr txBox="1">
                <a:spLocks noChangeArrowheads="1"/>
              </p:cNvSpPr>
              <p:nvPr/>
            </p:nvSpPr>
            <p:spPr bwMode="auto">
              <a:xfrm>
                <a:off x="3428525" y="885820"/>
                <a:ext cx="409833" cy="194670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700" b="1" u="sng" dirty="0" smtClean="0">
                    <a:ln w="3175">
                      <a:solidFill>
                        <a:prstClr val="black"/>
                      </a:solidFill>
                    </a:ln>
                    <a:solidFill>
                      <a:prstClr val="white"/>
                    </a:solidFill>
                  </a:rPr>
                  <a:t>A-7</a:t>
                </a:r>
                <a:endParaRPr lang="en-GB" sz="700" b="1" u="sng" dirty="0">
                  <a:ln w="3175">
                    <a:solidFill>
                      <a:prstClr val="black"/>
                    </a:solidFill>
                  </a:ln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246" name="Group 453"/>
            <p:cNvGrpSpPr/>
            <p:nvPr/>
          </p:nvGrpSpPr>
          <p:grpSpPr>
            <a:xfrm>
              <a:off x="3795042" y="867456"/>
              <a:ext cx="609600" cy="214784"/>
              <a:chOff x="3795042" y="852216"/>
              <a:chExt cx="609600" cy="214784"/>
            </a:xfrm>
            <a:grpFill/>
          </p:grpSpPr>
          <p:grpSp>
            <p:nvGrpSpPr>
              <p:cNvPr id="2247" name="Group 446"/>
              <p:cNvGrpSpPr/>
              <p:nvPr/>
            </p:nvGrpSpPr>
            <p:grpSpPr>
              <a:xfrm>
                <a:off x="3795042" y="852216"/>
                <a:ext cx="609600" cy="214584"/>
                <a:chOff x="5581170" y="1233216"/>
                <a:chExt cx="609600" cy="214584"/>
              </a:xfrm>
              <a:grpFill/>
            </p:grpSpPr>
            <p:sp>
              <p:nvSpPr>
                <p:cNvPr id="438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5581170" y="1233216"/>
                  <a:ext cx="609600" cy="166072"/>
                </a:xfrm>
                <a:prstGeom prst="rect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wrap="square" lIns="90000" tIns="46800" rIns="90000" bIns="46800">
                  <a:spAutoFit/>
                </a:bodyPr>
                <a:lstStyle/>
                <a:p>
                  <a:pPr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500" b="1" u="sng" dirty="0" smtClean="0">
                      <a:solidFill>
                        <a:srgbClr val="000000"/>
                      </a:solidFill>
                    </a:rPr>
                    <a:t>Vehicle Status</a:t>
                  </a:r>
                  <a:endParaRPr lang="en-GB" sz="500" b="1" u="sng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45" name="Rectangle 444"/>
                <p:cNvSpPr/>
                <p:nvPr/>
              </p:nvSpPr>
              <p:spPr>
                <a:xfrm>
                  <a:off x="5657088" y="1371600"/>
                  <a:ext cx="91440" cy="762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248" name="Group 452"/>
              <p:cNvGrpSpPr/>
              <p:nvPr/>
            </p:nvGrpSpPr>
            <p:grpSpPr>
              <a:xfrm>
                <a:off x="3961640" y="990600"/>
                <a:ext cx="363852" cy="76400"/>
                <a:chOff x="4007360" y="990600"/>
                <a:chExt cx="363852" cy="76400"/>
              </a:xfrm>
              <a:grpFill/>
            </p:grpSpPr>
            <p:sp>
              <p:nvSpPr>
                <p:cNvPr id="450" name="Rectangle 449"/>
                <p:cNvSpPr/>
                <p:nvPr/>
              </p:nvSpPr>
              <p:spPr>
                <a:xfrm>
                  <a:off x="4188332" y="990600"/>
                  <a:ext cx="91440" cy="762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51" name="Rectangle 450"/>
                <p:cNvSpPr/>
                <p:nvPr/>
              </p:nvSpPr>
              <p:spPr>
                <a:xfrm>
                  <a:off x="4279772" y="990600"/>
                  <a:ext cx="91440" cy="762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52" name="Rectangle 451"/>
                <p:cNvSpPr/>
                <p:nvPr/>
              </p:nvSpPr>
              <p:spPr>
                <a:xfrm>
                  <a:off x="4007360" y="990800"/>
                  <a:ext cx="91440" cy="76200"/>
                </a:xfrm>
                <a:prstGeom prst="rect">
                  <a:avLst/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grpSp>
        <p:nvGrpSpPr>
          <p:cNvPr id="2249" name="Group 476"/>
          <p:cNvGrpSpPr/>
          <p:nvPr/>
        </p:nvGrpSpPr>
        <p:grpSpPr>
          <a:xfrm>
            <a:off x="3111514" y="811368"/>
            <a:ext cx="1328734" cy="310079"/>
            <a:chOff x="3124200" y="1310640"/>
            <a:chExt cx="1328734" cy="310079"/>
          </a:xfrm>
          <a:noFill/>
        </p:grpSpPr>
        <p:grpSp>
          <p:nvGrpSpPr>
            <p:cNvPr id="2250" name="Group 464"/>
            <p:cNvGrpSpPr/>
            <p:nvPr/>
          </p:nvGrpSpPr>
          <p:grpSpPr>
            <a:xfrm>
              <a:off x="3124200" y="1310640"/>
              <a:ext cx="1328734" cy="310079"/>
              <a:chOff x="3124200" y="1300730"/>
              <a:chExt cx="1328734" cy="310079"/>
            </a:xfrm>
            <a:grpFill/>
          </p:grpSpPr>
          <p:grpSp>
            <p:nvGrpSpPr>
              <p:cNvPr id="2251" name="Group 422"/>
              <p:cNvGrpSpPr/>
              <p:nvPr/>
            </p:nvGrpSpPr>
            <p:grpSpPr>
              <a:xfrm>
                <a:off x="3124200" y="1344581"/>
                <a:ext cx="500062" cy="266228"/>
                <a:chOff x="3333750" y="1344581"/>
                <a:chExt cx="500062" cy="266228"/>
              </a:xfrm>
              <a:grpFill/>
            </p:grpSpPr>
            <p:pic>
              <p:nvPicPr>
                <p:cNvPr id="794" name="Picture 793" descr="land_m998_hmmwv1SG.gif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3333750" y="1371600"/>
                  <a:ext cx="500062" cy="182165"/>
                </a:xfrm>
                <a:prstGeom prst="rect">
                  <a:avLst/>
                </a:prstGeom>
                <a:grpFill/>
              </p:spPr>
            </p:pic>
            <p:sp>
              <p:nvSpPr>
                <p:cNvPr id="795" name="Text Box 247"/>
                <p:cNvSpPr txBox="1">
                  <a:spLocks noChangeArrowheads="1"/>
                </p:cNvSpPr>
                <p:nvPr/>
              </p:nvSpPr>
              <p:spPr bwMode="auto">
                <a:xfrm>
                  <a:off x="3419268" y="1344581"/>
                  <a:ext cx="400050" cy="266228"/>
                </a:xfrm>
                <a:prstGeom prst="rect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700" b="1" u="sng" dirty="0" smtClean="0">
                      <a:ln w="3175">
                        <a:solidFill>
                          <a:prstClr val="black"/>
                        </a:solidFill>
                      </a:ln>
                      <a:solidFill>
                        <a:prstClr val="white"/>
                      </a:solidFill>
                    </a:rPr>
                    <a:t>A-6</a:t>
                  </a:r>
                  <a:endParaRPr lang="en-GB" sz="700" b="1" u="sng" dirty="0">
                    <a:ln w="3175">
                      <a:solidFill>
                        <a:prstClr val="black"/>
                      </a:solidFill>
                    </a:ln>
                    <a:solidFill>
                      <a:prstClr val="white"/>
                    </a:solidFill>
                  </a:endParaRPr>
                </a:p>
                <a:p>
                  <a:pPr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endParaRPr lang="en-GB" sz="500" b="1" u="sng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462" name="Text Box 84"/>
              <p:cNvSpPr txBox="1">
                <a:spLocks noChangeArrowheads="1"/>
              </p:cNvSpPr>
              <p:nvPr/>
            </p:nvSpPr>
            <p:spPr bwMode="auto">
              <a:xfrm>
                <a:off x="3843334" y="1300730"/>
                <a:ext cx="609600" cy="166072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500" b="1" u="sng" dirty="0" smtClean="0">
                    <a:solidFill>
                      <a:srgbClr val="000000"/>
                    </a:solidFill>
                  </a:rPr>
                  <a:t>Vehicle Status</a:t>
                </a:r>
                <a:endParaRPr lang="en-GB" sz="500" b="1" u="sng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72" name="Rectangle 471"/>
            <p:cNvSpPr/>
            <p:nvPr/>
          </p:nvSpPr>
          <p:spPr>
            <a:xfrm>
              <a:off x="3886200" y="1447800"/>
              <a:ext cx="91440" cy="7620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73" name="Rectangle 472"/>
            <p:cNvSpPr/>
            <p:nvPr/>
          </p:nvSpPr>
          <p:spPr>
            <a:xfrm>
              <a:off x="3977640" y="1447800"/>
              <a:ext cx="91440" cy="7620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74" name="Rectangle 473"/>
            <p:cNvSpPr/>
            <p:nvPr/>
          </p:nvSpPr>
          <p:spPr>
            <a:xfrm>
              <a:off x="4162614" y="1447800"/>
              <a:ext cx="91440" cy="7620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75" name="Rectangle 474"/>
            <p:cNvSpPr/>
            <p:nvPr/>
          </p:nvSpPr>
          <p:spPr>
            <a:xfrm>
              <a:off x="4254054" y="1447800"/>
              <a:ext cx="91440" cy="7620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76" name="Rectangle 475"/>
            <p:cNvSpPr/>
            <p:nvPr/>
          </p:nvSpPr>
          <p:spPr>
            <a:xfrm>
              <a:off x="4070507" y="1447800"/>
              <a:ext cx="91440" cy="7620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350" name="Table 3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354819"/>
              </p:ext>
            </p:extLst>
          </p:nvPr>
        </p:nvGraphicFramePr>
        <p:xfrm>
          <a:off x="76200" y="2133600"/>
          <a:ext cx="2286000" cy="844773"/>
        </p:xfrm>
        <a:graphic>
          <a:graphicData uri="http://schemas.openxmlformats.org/drawingml/2006/table">
            <a:tbl>
              <a:tblPr/>
              <a:tblGrid>
                <a:gridCol w="705752"/>
                <a:gridCol w="124711"/>
                <a:gridCol w="164877"/>
                <a:gridCol w="199440"/>
                <a:gridCol w="481620"/>
                <a:gridCol w="609600"/>
              </a:tblGrid>
              <a:tr h="65159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PLATOON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LEADER       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O1-2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11AO1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159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ICV COMMANDER/GUNNER   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11B2O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159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ICV DRIVER       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E3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159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SQUAD LEADER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E6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11B3O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159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FIRE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TEAM LEADER      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11B2G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159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AUTOMATIC</a:t>
                      </a:r>
                      <a:r>
                        <a:rPr lang="en-US" sz="35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E3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159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GRENADIER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E3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159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E3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159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FIRE TEAM LEADER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11B2G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159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AUTOMATIC 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E2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159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GRENADIER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50" b="0" i="0" u="none" strike="noStrik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25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E3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159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RTO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5" name="Table 3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248344"/>
              </p:ext>
            </p:extLst>
          </p:nvPr>
        </p:nvGraphicFramePr>
        <p:xfrm>
          <a:off x="4800600" y="2133600"/>
          <a:ext cx="2286000" cy="817245"/>
        </p:xfrm>
        <a:graphic>
          <a:graphicData uri="http://schemas.openxmlformats.org/drawingml/2006/table">
            <a:tbl>
              <a:tblPr/>
              <a:tblGrid>
                <a:gridCol w="705752"/>
                <a:gridCol w="124711"/>
                <a:gridCol w="164877"/>
                <a:gridCol w="199440"/>
                <a:gridCol w="353801"/>
                <a:gridCol w="737419"/>
              </a:tblGrid>
              <a:tr h="4849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PLATOON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LEADER       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O1-2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11AO1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9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ICV COMMANDER/GUNNER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11B2O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9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ICV DRIVER       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9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SQUAD LEADER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E6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11B3G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FIRE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TEAM LEADER </a:t>
                      </a:r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(A)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11B2G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9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AUTOMATIC</a:t>
                      </a:r>
                      <a:r>
                        <a:rPr lang="en-US" sz="35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9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GRENADIER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9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5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9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FIRE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TEAM LEADER </a:t>
                      </a:r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(B)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11B2G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9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AUTOMATIC</a:t>
                      </a:r>
                      <a:r>
                        <a:rPr lang="en-US" sz="35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5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9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GRENADIER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9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9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RTO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7" name="Table 3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248429"/>
              </p:ext>
            </p:extLst>
          </p:nvPr>
        </p:nvGraphicFramePr>
        <p:xfrm>
          <a:off x="4800600" y="4343402"/>
          <a:ext cx="2286000" cy="786764"/>
        </p:xfrm>
        <a:graphic>
          <a:graphicData uri="http://schemas.openxmlformats.org/drawingml/2006/table">
            <a:tbl>
              <a:tblPr/>
              <a:tblGrid>
                <a:gridCol w="705752"/>
                <a:gridCol w="124711"/>
                <a:gridCol w="164877"/>
                <a:gridCol w="199440"/>
                <a:gridCol w="353801"/>
                <a:gridCol w="737419"/>
              </a:tblGrid>
              <a:tr h="65809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ICV COMMANDER/GUNNER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11B2O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809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ICV DRIVER       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809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SQUAD LEADER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E6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11B3G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809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FIRE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TEAM LEADER </a:t>
                      </a:r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(A)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11B2G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5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809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AUTOMATIC</a:t>
                      </a:r>
                      <a:r>
                        <a:rPr lang="en-US" sz="35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809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GRENADIER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34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50" b="0" i="0" u="none" strike="noStrik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809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FIRE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TEAM LEADER </a:t>
                      </a:r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(B)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11B2G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809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AUTOMATIC</a:t>
                      </a:r>
                      <a:r>
                        <a:rPr lang="en-US" sz="35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809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GRENADIER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809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809"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0" name="Table 3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690819"/>
              </p:ext>
            </p:extLst>
          </p:nvPr>
        </p:nvGraphicFramePr>
        <p:xfrm>
          <a:off x="4800600" y="5486402"/>
          <a:ext cx="2286000" cy="765338"/>
        </p:xfrm>
        <a:graphic>
          <a:graphicData uri="http://schemas.openxmlformats.org/drawingml/2006/table">
            <a:tbl>
              <a:tblPr/>
              <a:tblGrid>
                <a:gridCol w="695861"/>
                <a:gridCol w="122963"/>
                <a:gridCol w="212391"/>
                <a:gridCol w="178856"/>
                <a:gridCol w="380068"/>
                <a:gridCol w="695861"/>
              </a:tblGrid>
              <a:tr h="6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PLATOON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SERGEANT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E7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11B4M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ICV COMMANDER/GUNNER 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11B2O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ICV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DRIVER            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SQUAD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LEADER          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E6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11B3O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MACHINE-GUNNER 1   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758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ASST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MACHINE-GUNNER   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723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MACHINE GUNNER 2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723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ASST</a:t>
                      </a:r>
                      <a:r>
                        <a:rPr lang="en-US" sz="35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MACHINE-GUNNER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AMMO BEARER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737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MEDIC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68W1O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FO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13F1O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8" name="Table 3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102496"/>
              </p:ext>
            </p:extLst>
          </p:nvPr>
        </p:nvGraphicFramePr>
        <p:xfrm>
          <a:off x="2438400" y="4343401"/>
          <a:ext cx="2286000" cy="793011"/>
        </p:xfrm>
        <a:graphic>
          <a:graphicData uri="http://schemas.openxmlformats.org/drawingml/2006/table">
            <a:tbl>
              <a:tblPr/>
              <a:tblGrid>
                <a:gridCol w="705752"/>
                <a:gridCol w="124711"/>
                <a:gridCol w="164877"/>
                <a:gridCol w="199440"/>
                <a:gridCol w="353801"/>
                <a:gridCol w="737419"/>
              </a:tblGrid>
              <a:tr h="63518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ICV COMMANDER/GUNNER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11B2O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50" b="0" i="0" u="none" strike="noStrik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46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ICV DRIVER       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518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SQUAD LEADER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E6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11B3G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50" b="0" i="0" u="none" strike="noStrik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518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FIRE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TEAM LEADER </a:t>
                      </a:r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(A)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11B2G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518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AUTOMATIC</a:t>
                      </a:r>
                      <a:r>
                        <a:rPr lang="en-US" sz="35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50" b="0" i="0" u="none" strike="noStrik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518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GRENADIER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50" b="0" i="0" u="none" strike="noStrik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518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367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FIRE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TEAM LEADER </a:t>
                      </a:r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(B)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11B2G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518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AUTOMATIC</a:t>
                      </a:r>
                      <a:r>
                        <a:rPr lang="en-US" sz="35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518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GRENADIER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518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518"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9" name="Table 3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565612"/>
              </p:ext>
            </p:extLst>
          </p:nvPr>
        </p:nvGraphicFramePr>
        <p:xfrm>
          <a:off x="2440654" y="5482307"/>
          <a:ext cx="2283746" cy="770646"/>
        </p:xfrm>
        <a:graphic>
          <a:graphicData uri="http://schemas.openxmlformats.org/drawingml/2006/table">
            <a:tbl>
              <a:tblPr/>
              <a:tblGrid>
                <a:gridCol w="695175"/>
                <a:gridCol w="122842"/>
                <a:gridCol w="212181"/>
                <a:gridCol w="178680"/>
                <a:gridCol w="379693"/>
                <a:gridCol w="695175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PLATOON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SERGEANT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E7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11B4M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027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ICV COMMANDER/GUNNER  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11B2O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80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ICV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DRIVER            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50" b="0" i="0" u="none" strike="noStrik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027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SQUAD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LEADER          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E6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11B3O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027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MACHINE-GUNNER 1   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027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ASST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MACHINE-GUNNER   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5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027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MACHINE GUNNER 2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466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ASST</a:t>
                      </a:r>
                      <a:r>
                        <a:rPr lang="en-US" sz="35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MACHINE-GUNNER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027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AMMO BEARER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31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MEDIC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68W1O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487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FO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13F1O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49" name="TextBox 348"/>
          <p:cNvSpPr txBox="1"/>
          <p:nvPr/>
        </p:nvSpPr>
        <p:spPr>
          <a:xfrm>
            <a:off x="7391400" y="5105400"/>
            <a:ext cx="1847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800" dirty="0"/>
          </a:p>
        </p:txBody>
      </p:sp>
      <p:graphicFrame>
        <p:nvGraphicFramePr>
          <p:cNvPr id="378" name="Table 3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883538"/>
              </p:ext>
            </p:extLst>
          </p:nvPr>
        </p:nvGraphicFramePr>
        <p:xfrm>
          <a:off x="4791130" y="3198520"/>
          <a:ext cx="2286000" cy="791042"/>
        </p:xfrm>
        <a:graphic>
          <a:graphicData uri="http://schemas.openxmlformats.org/drawingml/2006/table">
            <a:tbl>
              <a:tblPr/>
              <a:tblGrid>
                <a:gridCol w="705752"/>
                <a:gridCol w="124711"/>
                <a:gridCol w="164877"/>
                <a:gridCol w="199440"/>
                <a:gridCol w="353801"/>
                <a:gridCol w="737419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ICV COMMANDER/GUNNER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11B2O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299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ICV DRIVER       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299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SQUAD LEADER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E6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11B3G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299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FIRE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TEAM LEADER </a:t>
                      </a:r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(A)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11B2G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50" b="0" i="0" u="none" strike="noStrik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918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AUTOMATIC</a:t>
                      </a:r>
                      <a:r>
                        <a:rPr lang="en-US" sz="35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253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GRENADIER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822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5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578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FIRE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TEAM LEADER </a:t>
                      </a:r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(B)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11B2G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299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AUTOMATIC</a:t>
                      </a:r>
                      <a:r>
                        <a:rPr lang="en-US" sz="35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299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GRENADIER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299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9" name="Table 3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789610"/>
              </p:ext>
            </p:extLst>
          </p:nvPr>
        </p:nvGraphicFramePr>
        <p:xfrm>
          <a:off x="76200" y="4343400"/>
          <a:ext cx="2294161" cy="793008"/>
        </p:xfrm>
        <a:graphic>
          <a:graphicData uri="http://schemas.openxmlformats.org/drawingml/2006/table">
            <a:tbl>
              <a:tblPr/>
              <a:tblGrid>
                <a:gridCol w="705752"/>
                <a:gridCol w="124711"/>
                <a:gridCol w="173038"/>
                <a:gridCol w="199440"/>
                <a:gridCol w="481620"/>
                <a:gridCol w="609600"/>
              </a:tblGrid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ICV COMMANDER/GUNNER   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11B2O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ICV DRIVER       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50" b="0" i="0" u="none" strike="noStrik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SQUAD LEADER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E6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11B3G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FIRE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TEAM LEADER </a:t>
                      </a:r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(A)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11B2G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5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AUTOMATIC</a:t>
                      </a:r>
                      <a:r>
                        <a:rPr lang="en-US" sz="35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GRENADIER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50" b="0" i="0" u="none" strike="noStrik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FIRE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TEAM LEADER </a:t>
                      </a:r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(B)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11B2G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50" b="0" i="0" u="none" strike="noStrik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AUTOMATIC</a:t>
                      </a:r>
                      <a:r>
                        <a:rPr lang="en-US" sz="35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GRENADIER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0" name="Table 3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893457"/>
              </p:ext>
            </p:extLst>
          </p:nvPr>
        </p:nvGraphicFramePr>
        <p:xfrm>
          <a:off x="76200" y="5486400"/>
          <a:ext cx="2286000" cy="735330"/>
        </p:xfrm>
        <a:graphic>
          <a:graphicData uri="http://schemas.openxmlformats.org/drawingml/2006/table">
            <a:tbl>
              <a:tblPr/>
              <a:tblGrid>
                <a:gridCol w="695861"/>
                <a:gridCol w="122963"/>
                <a:gridCol w="212391"/>
                <a:gridCol w="178856"/>
                <a:gridCol w="542529"/>
                <a:gridCol w="533400"/>
              </a:tblGrid>
              <a:tr h="62863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PLATOON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SERGEANT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E7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11B4M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ICV COMMANDER/GUNNER    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11B2O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ICV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DRIVER            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938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SQUAD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LEADER          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E6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11B3O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938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MACHINE-GUNNER 1   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938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ASST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MACHINE-GUNNER   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938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MACHINE GUNNER 2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345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ASST</a:t>
                      </a:r>
                      <a:r>
                        <a:rPr lang="en-US" sz="35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MACHINE-GUNNER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AMMO BEARER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MEDIC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68W1O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938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FO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13F1O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81" name="Group 356"/>
          <p:cNvGrpSpPr/>
          <p:nvPr/>
        </p:nvGrpSpPr>
        <p:grpSpPr>
          <a:xfrm>
            <a:off x="5852160" y="1827758"/>
            <a:ext cx="1066800" cy="367844"/>
            <a:chOff x="1219200" y="1828800"/>
            <a:chExt cx="1066800" cy="367844"/>
          </a:xfrm>
        </p:grpSpPr>
        <p:sp>
          <p:nvSpPr>
            <p:cNvPr id="382" name="Text Box 10"/>
            <p:cNvSpPr txBox="1">
              <a:spLocks noChangeArrowheads="1"/>
            </p:cNvSpPr>
            <p:nvPr/>
          </p:nvSpPr>
          <p:spPr bwMode="auto">
            <a:xfrm>
              <a:off x="1295400" y="1828800"/>
              <a:ext cx="961706" cy="25192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100" b="1" u="sng" dirty="0" smtClean="0">
                  <a:solidFill>
                    <a:srgbClr val="000000"/>
                  </a:solidFill>
                </a:rPr>
                <a:t>3rd </a:t>
              </a:r>
              <a:r>
                <a:rPr lang="en-GB" sz="1100" b="1" u="sng" dirty="0">
                  <a:solidFill>
                    <a:srgbClr val="000000"/>
                  </a:solidFill>
                </a:rPr>
                <a:t>Platoon</a:t>
              </a:r>
            </a:p>
          </p:txBody>
        </p:sp>
        <p:sp>
          <p:nvSpPr>
            <p:cNvPr id="383" name="Text Box 312"/>
            <p:cNvSpPr txBox="1">
              <a:spLocks noChangeArrowheads="1"/>
            </p:cNvSpPr>
            <p:nvPr/>
          </p:nvSpPr>
          <p:spPr bwMode="auto">
            <a:xfrm>
              <a:off x="1219200" y="1981200"/>
              <a:ext cx="10668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800" b="1" dirty="0" smtClean="0">
                  <a:solidFill>
                    <a:prstClr val="black"/>
                  </a:solidFill>
                </a:rPr>
                <a:t>AUTH/ASG: 45/35</a:t>
              </a:r>
              <a:endParaRPr lang="en-US" sz="800" b="1" dirty="0">
                <a:solidFill>
                  <a:prstClr val="black"/>
                </a:solidFill>
              </a:endParaRPr>
            </a:p>
          </p:txBody>
        </p:sp>
      </p:grpSp>
      <p:graphicFrame>
        <p:nvGraphicFramePr>
          <p:cNvPr id="384" name="Table 3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176837"/>
              </p:ext>
            </p:extLst>
          </p:nvPr>
        </p:nvGraphicFramePr>
        <p:xfrm>
          <a:off x="2438400" y="2133600"/>
          <a:ext cx="2286000" cy="817245"/>
        </p:xfrm>
        <a:graphic>
          <a:graphicData uri="http://schemas.openxmlformats.org/drawingml/2006/table">
            <a:tbl>
              <a:tblPr/>
              <a:tblGrid>
                <a:gridCol w="705752"/>
                <a:gridCol w="124711"/>
                <a:gridCol w="164877"/>
                <a:gridCol w="199440"/>
                <a:gridCol w="353801"/>
                <a:gridCol w="737419"/>
              </a:tblGrid>
              <a:tr h="4849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PLATOON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LEADER       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O1-2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11AO1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9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ICV COMMANDER/GUNNER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11B2O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9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ICV DRIVER       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9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SQUAD LEADER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E6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11B3G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9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FIRE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TEAM LEADER </a:t>
                      </a:r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(A)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11B2G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9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AUTOMATIC</a:t>
                      </a:r>
                      <a:r>
                        <a:rPr lang="en-US" sz="35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9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GRENADIER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9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9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FIRE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TEAM LEADER </a:t>
                      </a:r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(B)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11B2G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50" b="0" i="0" u="none" strike="noStrik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9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AUTOMATIC</a:t>
                      </a:r>
                      <a:r>
                        <a:rPr lang="en-US" sz="35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9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GRENADIER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9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91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RTO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41" name="Rectangle 340"/>
          <p:cNvSpPr/>
          <p:nvPr/>
        </p:nvSpPr>
        <p:spPr>
          <a:xfrm>
            <a:off x="4024868" y="1489499"/>
            <a:ext cx="91440" cy="762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342" name="Table 3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151625"/>
              </p:ext>
            </p:extLst>
          </p:nvPr>
        </p:nvGraphicFramePr>
        <p:xfrm>
          <a:off x="2447928" y="3200687"/>
          <a:ext cx="2286000" cy="793008"/>
        </p:xfrm>
        <a:graphic>
          <a:graphicData uri="http://schemas.openxmlformats.org/drawingml/2006/table">
            <a:tbl>
              <a:tblPr/>
              <a:tblGrid>
                <a:gridCol w="705752"/>
                <a:gridCol w="124711"/>
                <a:gridCol w="164877"/>
                <a:gridCol w="199440"/>
                <a:gridCol w="353801"/>
                <a:gridCol w="737419"/>
              </a:tblGrid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ICV COMMANDER/GUNNER   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11B2O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50" b="0" i="0" u="none" strike="noStrik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ICV DRIVER       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SQUAD LEADER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E6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11B3O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FIRE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TEAM LEADER </a:t>
                      </a:r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(A)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11B2G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AUTOMATIC</a:t>
                      </a:r>
                      <a:r>
                        <a:rPr lang="en-US" sz="35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GRENADIER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50" b="0" i="0" u="none" strike="noStrik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FIRE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TEAM LEADER </a:t>
                      </a:r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(B)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11B2G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50" b="0" i="0" u="none" strike="noStrik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AUTOMATIC</a:t>
                      </a:r>
                      <a:r>
                        <a:rPr lang="en-US" sz="35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GRENADIER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1" name="Table 3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248564"/>
              </p:ext>
            </p:extLst>
          </p:nvPr>
        </p:nvGraphicFramePr>
        <p:xfrm>
          <a:off x="91695" y="3200171"/>
          <a:ext cx="2286000" cy="793008"/>
        </p:xfrm>
        <a:graphic>
          <a:graphicData uri="http://schemas.openxmlformats.org/drawingml/2006/table">
            <a:tbl>
              <a:tblPr/>
              <a:tblGrid>
                <a:gridCol w="705752"/>
                <a:gridCol w="124711"/>
                <a:gridCol w="164877"/>
                <a:gridCol w="199440"/>
                <a:gridCol w="466125"/>
                <a:gridCol w="625095"/>
              </a:tblGrid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ICV COMMANDER/GUNNER   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11B2O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ICV DRIVER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11B10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SQUAD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LEADER          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E6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11B3G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FIRE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TEAM </a:t>
                      </a:r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LEADER (A)          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11B2G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AUTOMATIC 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RIFLEMAN    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RENADIER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FIRE TEAM LEADER (B)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en-US" sz="3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35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11B2G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AUTOMATIC 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E3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GRENADIER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RIFLEMAN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E4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5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84"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5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7" name="Table 3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247252"/>
              </p:ext>
            </p:extLst>
          </p:nvPr>
        </p:nvGraphicFramePr>
        <p:xfrm>
          <a:off x="3119049" y="1094632"/>
          <a:ext cx="3053150" cy="161795"/>
        </p:xfrm>
        <a:graphic>
          <a:graphicData uri="http://schemas.openxmlformats.org/drawingml/2006/table">
            <a:tbl>
              <a:tblPr/>
              <a:tblGrid>
                <a:gridCol w="709120"/>
                <a:gridCol w="236372"/>
                <a:gridCol w="236372"/>
                <a:gridCol w="315164"/>
                <a:gridCol w="393955"/>
                <a:gridCol w="1162167"/>
              </a:tblGrid>
              <a:tr h="9131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DRIVER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E1-4</a:t>
                      </a:r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11B1O</a:t>
                      </a:r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0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VEHICLE COMMANDER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01-3</a:t>
                      </a:r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11A</a:t>
                      </a:r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35" name="Text Box 92"/>
          <p:cNvSpPr txBox="1">
            <a:spLocks noChangeArrowheads="1"/>
          </p:cNvSpPr>
          <p:nvPr/>
        </p:nvSpPr>
        <p:spPr bwMode="auto">
          <a:xfrm>
            <a:off x="86710" y="3047272"/>
            <a:ext cx="457200" cy="151774"/>
          </a:xfrm>
          <a:prstGeom prst="rect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400" b="1" u="sng" dirty="0">
              <a:solidFill>
                <a:srgbClr val="000000"/>
              </a:solidFill>
            </a:endParaRPr>
          </a:p>
        </p:txBody>
      </p:sp>
      <p:sp>
        <p:nvSpPr>
          <p:cNvPr id="336" name="Text Box 92"/>
          <p:cNvSpPr txBox="1">
            <a:spLocks noChangeArrowheads="1"/>
          </p:cNvSpPr>
          <p:nvPr/>
        </p:nvSpPr>
        <p:spPr bwMode="auto">
          <a:xfrm>
            <a:off x="76952" y="1977344"/>
            <a:ext cx="457200" cy="151774"/>
          </a:xfrm>
          <a:prstGeom prst="rect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400" b="1" u="sng" dirty="0">
              <a:solidFill>
                <a:srgbClr val="000000"/>
              </a:solidFill>
            </a:endParaRPr>
          </a:p>
        </p:txBody>
      </p:sp>
      <p:sp>
        <p:nvSpPr>
          <p:cNvPr id="338" name="Text Box 92"/>
          <p:cNvSpPr txBox="1">
            <a:spLocks noChangeArrowheads="1"/>
          </p:cNvSpPr>
          <p:nvPr/>
        </p:nvSpPr>
        <p:spPr bwMode="auto">
          <a:xfrm>
            <a:off x="71080" y="4183140"/>
            <a:ext cx="457200" cy="151774"/>
          </a:xfrm>
          <a:prstGeom prst="rect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400" b="1" u="sng" dirty="0">
              <a:solidFill>
                <a:srgbClr val="000000"/>
              </a:solidFill>
            </a:endParaRPr>
          </a:p>
        </p:txBody>
      </p:sp>
      <p:sp>
        <p:nvSpPr>
          <p:cNvPr id="339" name="Text Box 92"/>
          <p:cNvSpPr txBox="1">
            <a:spLocks noChangeArrowheads="1"/>
          </p:cNvSpPr>
          <p:nvPr/>
        </p:nvSpPr>
        <p:spPr bwMode="auto">
          <a:xfrm>
            <a:off x="79932" y="5320844"/>
            <a:ext cx="457200" cy="151774"/>
          </a:xfrm>
          <a:prstGeom prst="rect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400" b="1" u="sng" dirty="0">
              <a:solidFill>
                <a:srgbClr val="000000"/>
              </a:solidFill>
            </a:endParaRPr>
          </a:p>
        </p:txBody>
      </p:sp>
      <p:sp>
        <p:nvSpPr>
          <p:cNvPr id="340" name="Text Box 92"/>
          <p:cNvSpPr txBox="1">
            <a:spLocks noChangeArrowheads="1"/>
          </p:cNvSpPr>
          <p:nvPr/>
        </p:nvSpPr>
        <p:spPr bwMode="auto">
          <a:xfrm>
            <a:off x="2430012" y="1975768"/>
            <a:ext cx="457200" cy="151774"/>
          </a:xfrm>
          <a:prstGeom prst="rect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400" b="1" u="sng" dirty="0">
              <a:solidFill>
                <a:srgbClr val="000000"/>
              </a:solidFill>
            </a:endParaRPr>
          </a:p>
        </p:txBody>
      </p:sp>
      <p:sp>
        <p:nvSpPr>
          <p:cNvPr id="345" name="Text Box 92"/>
          <p:cNvSpPr txBox="1">
            <a:spLocks noChangeArrowheads="1"/>
          </p:cNvSpPr>
          <p:nvPr/>
        </p:nvSpPr>
        <p:spPr bwMode="auto">
          <a:xfrm>
            <a:off x="2439892" y="3041613"/>
            <a:ext cx="457200" cy="151774"/>
          </a:xfrm>
          <a:prstGeom prst="rect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400" b="1" u="sng" dirty="0">
              <a:solidFill>
                <a:srgbClr val="000000"/>
              </a:solidFill>
            </a:endParaRPr>
          </a:p>
        </p:txBody>
      </p:sp>
      <p:sp>
        <p:nvSpPr>
          <p:cNvPr id="348" name="Text Box 92"/>
          <p:cNvSpPr txBox="1">
            <a:spLocks noChangeArrowheads="1"/>
          </p:cNvSpPr>
          <p:nvPr/>
        </p:nvSpPr>
        <p:spPr bwMode="auto">
          <a:xfrm>
            <a:off x="2430225" y="4183140"/>
            <a:ext cx="457200" cy="151774"/>
          </a:xfrm>
          <a:prstGeom prst="rect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400" b="1" u="sng" dirty="0">
              <a:solidFill>
                <a:srgbClr val="000000"/>
              </a:solidFill>
            </a:endParaRPr>
          </a:p>
        </p:txBody>
      </p:sp>
      <p:sp>
        <p:nvSpPr>
          <p:cNvPr id="352" name="Text Box 92"/>
          <p:cNvSpPr txBox="1">
            <a:spLocks noChangeArrowheads="1"/>
          </p:cNvSpPr>
          <p:nvPr/>
        </p:nvSpPr>
        <p:spPr bwMode="auto">
          <a:xfrm>
            <a:off x="2435384" y="5314743"/>
            <a:ext cx="457200" cy="151774"/>
          </a:xfrm>
          <a:prstGeom prst="rect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400" b="1" u="sng" dirty="0">
              <a:solidFill>
                <a:srgbClr val="000000"/>
              </a:solidFill>
            </a:endParaRPr>
          </a:p>
        </p:txBody>
      </p:sp>
      <p:sp>
        <p:nvSpPr>
          <p:cNvPr id="353" name="Text Box 92"/>
          <p:cNvSpPr txBox="1">
            <a:spLocks noChangeArrowheads="1"/>
          </p:cNvSpPr>
          <p:nvPr/>
        </p:nvSpPr>
        <p:spPr bwMode="auto">
          <a:xfrm>
            <a:off x="4794516" y="1974819"/>
            <a:ext cx="457200" cy="151774"/>
          </a:xfrm>
          <a:prstGeom prst="rect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400" b="1" u="sng" dirty="0">
              <a:solidFill>
                <a:srgbClr val="000000"/>
              </a:solidFill>
            </a:endParaRPr>
          </a:p>
        </p:txBody>
      </p:sp>
      <p:sp>
        <p:nvSpPr>
          <p:cNvPr id="354" name="Text Box 92"/>
          <p:cNvSpPr txBox="1">
            <a:spLocks noChangeArrowheads="1"/>
          </p:cNvSpPr>
          <p:nvPr/>
        </p:nvSpPr>
        <p:spPr bwMode="auto">
          <a:xfrm>
            <a:off x="4789130" y="3037189"/>
            <a:ext cx="457200" cy="151774"/>
          </a:xfrm>
          <a:prstGeom prst="rect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400" b="1" u="sng" dirty="0">
              <a:solidFill>
                <a:srgbClr val="000000"/>
              </a:solidFill>
            </a:endParaRPr>
          </a:p>
        </p:txBody>
      </p:sp>
      <p:sp>
        <p:nvSpPr>
          <p:cNvPr id="361" name="Text Box 92"/>
          <p:cNvSpPr txBox="1">
            <a:spLocks noChangeArrowheads="1"/>
          </p:cNvSpPr>
          <p:nvPr/>
        </p:nvSpPr>
        <p:spPr bwMode="auto">
          <a:xfrm>
            <a:off x="4795480" y="4183140"/>
            <a:ext cx="457200" cy="151774"/>
          </a:xfrm>
          <a:prstGeom prst="rect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400" b="1" u="sng" dirty="0">
              <a:solidFill>
                <a:srgbClr val="000000"/>
              </a:solidFill>
            </a:endParaRPr>
          </a:p>
        </p:txBody>
      </p:sp>
      <p:sp>
        <p:nvSpPr>
          <p:cNvPr id="365" name="Text Box 92"/>
          <p:cNvSpPr txBox="1">
            <a:spLocks noChangeArrowheads="1"/>
          </p:cNvSpPr>
          <p:nvPr/>
        </p:nvSpPr>
        <p:spPr bwMode="auto">
          <a:xfrm>
            <a:off x="4794635" y="5325101"/>
            <a:ext cx="457200" cy="151774"/>
          </a:xfrm>
          <a:prstGeom prst="rect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400" b="1" u="sng" dirty="0">
              <a:solidFill>
                <a:srgbClr val="000000"/>
              </a:solidFill>
            </a:endParaRPr>
          </a:p>
        </p:txBody>
      </p:sp>
      <p:sp>
        <p:nvSpPr>
          <p:cNvPr id="366" name="Text Box 92"/>
          <p:cNvSpPr txBox="1">
            <a:spLocks noChangeArrowheads="1"/>
          </p:cNvSpPr>
          <p:nvPr/>
        </p:nvSpPr>
        <p:spPr bwMode="auto">
          <a:xfrm>
            <a:off x="353870" y="1368268"/>
            <a:ext cx="457200" cy="151774"/>
          </a:xfrm>
          <a:prstGeom prst="rect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400" b="1" u="sng" dirty="0">
              <a:solidFill>
                <a:srgbClr val="000000"/>
              </a:solidFill>
            </a:endParaRPr>
          </a:p>
        </p:txBody>
      </p:sp>
      <p:sp>
        <p:nvSpPr>
          <p:cNvPr id="370" name="Text Box 92"/>
          <p:cNvSpPr txBox="1">
            <a:spLocks noChangeArrowheads="1"/>
          </p:cNvSpPr>
          <p:nvPr/>
        </p:nvSpPr>
        <p:spPr bwMode="auto">
          <a:xfrm>
            <a:off x="7161756" y="1972301"/>
            <a:ext cx="457200" cy="151774"/>
          </a:xfrm>
          <a:prstGeom prst="rect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400" b="1" u="sng" dirty="0">
              <a:solidFill>
                <a:srgbClr val="000000"/>
              </a:solidFill>
            </a:endParaRPr>
          </a:p>
        </p:txBody>
      </p:sp>
      <p:sp>
        <p:nvSpPr>
          <p:cNvPr id="373" name="Text Box 92"/>
          <p:cNvSpPr txBox="1">
            <a:spLocks noChangeArrowheads="1"/>
          </p:cNvSpPr>
          <p:nvPr/>
        </p:nvSpPr>
        <p:spPr bwMode="auto">
          <a:xfrm>
            <a:off x="7161756" y="2644765"/>
            <a:ext cx="457200" cy="151774"/>
          </a:xfrm>
          <a:prstGeom prst="rect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400" b="1" u="sng" dirty="0">
              <a:solidFill>
                <a:srgbClr val="000000"/>
              </a:solidFill>
            </a:endParaRPr>
          </a:p>
        </p:txBody>
      </p:sp>
      <p:sp>
        <p:nvSpPr>
          <p:cNvPr id="385" name="Text Box 92"/>
          <p:cNvSpPr txBox="1">
            <a:spLocks noChangeArrowheads="1"/>
          </p:cNvSpPr>
          <p:nvPr/>
        </p:nvSpPr>
        <p:spPr bwMode="auto">
          <a:xfrm>
            <a:off x="354772" y="918418"/>
            <a:ext cx="457200" cy="151774"/>
          </a:xfrm>
          <a:prstGeom prst="rect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400" b="1" u="sng" dirty="0">
              <a:solidFill>
                <a:srgbClr val="000000"/>
              </a:solidFill>
            </a:endParaRPr>
          </a:p>
        </p:txBody>
      </p:sp>
      <p:sp>
        <p:nvSpPr>
          <p:cNvPr id="388" name="Text Box 92"/>
          <p:cNvSpPr txBox="1">
            <a:spLocks noChangeArrowheads="1"/>
          </p:cNvSpPr>
          <p:nvPr/>
        </p:nvSpPr>
        <p:spPr bwMode="auto">
          <a:xfrm>
            <a:off x="616266" y="369152"/>
            <a:ext cx="377821" cy="151774"/>
          </a:xfrm>
          <a:prstGeom prst="rect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400" b="1" u="sng" dirty="0">
              <a:solidFill>
                <a:srgbClr val="000000"/>
              </a:solidFill>
            </a:endParaRPr>
          </a:p>
        </p:txBody>
      </p:sp>
      <p:sp>
        <p:nvSpPr>
          <p:cNvPr id="389" name="Text Box 92"/>
          <p:cNvSpPr txBox="1">
            <a:spLocks noChangeArrowheads="1"/>
          </p:cNvSpPr>
          <p:nvPr/>
        </p:nvSpPr>
        <p:spPr bwMode="auto">
          <a:xfrm>
            <a:off x="3116583" y="300286"/>
            <a:ext cx="457200" cy="151774"/>
          </a:xfrm>
          <a:prstGeom prst="rect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400" b="1" u="sng" dirty="0">
              <a:solidFill>
                <a:srgbClr val="000000"/>
              </a:solidFill>
            </a:endParaRPr>
          </a:p>
        </p:txBody>
      </p:sp>
      <p:sp>
        <p:nvSpPr>
          <p:cNvPr id="393" name="Text Box 92"/>
          <p:cNvSpPr txBox="1">
            <a:spLocks noChangeArrowheads="1"/>
          </p:cNvSpPr>
          <p:nvPr/>
        </p:nvSpPr>
        <p:spPr bwMode="auto">
          <a:xfrm>
            <a:off x="3097327" y="1404748"/>
            <a:ext cx="577495" cy="199684"/>
          </a:xfrm>
          <a:prstGeom prst="rect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400" b="1" u="sng" dirty="0">
              <a:solidFill>
                <a:srgbClr val="000000"/>
              </a:solidFill>
            </a:endParaRPr>
          </a:p>
        </p:txBody>
      </p:sp>
      <p:sp>
        <p:nvSpPr>
          <p:cNvPr id="394" name="Text Box 92"/>
          <p:cNvSpPr txBox="1">
            <a:spLocks noChangeArrowheads="1"/>
          </p:cNvSpPr>
          <p:nvPr/>
        </p:nvSpPr>
        <p:spPr bwMode="auto">
          <a:xfrm>
            <a:off x="3117273" y="884261"/>
            <a:ext cx="577495" cy="199684"/>
          </a:xfrm>
          <a:prstGeom prst="rect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400" b="1" u="sng" dirty="0">
              <a:solidFill>
                <a:srgbClr val="000000"/>
              </a:solidFill>
            </a:endParaRPr>
          </a:p>
        </p:txBody>
      </p:sp>
      <p:sp>
        <p:nvSpPr>
          <p:cNvPr id="405" name="Text Box 92"/>
          <p:cNvSpPr txBox="1">
            <a:spLocks noChangeArrowheads="1"/>
          </p:cNvSpPr>
          <p:nvPr/>
        </p:nvSpPr>
        <p:spPr bwMode="auto">
          <a:xfrm>
            <a:off x="6275041" y="1024728"/>
            <a:ext cx="836730" cy="221594"/>
          </a:xfrm>
          <a:prstGeom prst="rect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400" b="1" u="sng" dirty="0">
              <a:solidFill>
                <a:srgbClr val="000000"/>
              </a:solidFill>
            </a:endParaRPr>
          </a:p>
        </p:txBody>
      </p:sp>
      <p:sp>
        <p:nvSpPr>
          <p:cNvPr id="414" name="Text Box 92"/>
          <p:cNvSpPr txBox="1">
            <a:spLocks noChangeArrowheads="1"/>
          </p:cNvSpPr>
          <p:nvPr/>
        </p:nvSpPr>
        <p:spPr bwMode="auto">
          <a:xfrm>
            <a:off x="6275041" y="561066"/>
            <a:ext cx="836730" cy="284388"/>
          </a:xfrm>
          <a:prstGeom prst="rect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400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0031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4873</TotalTime>
  <Words>952</Words>
  <Application>Microsoft Office PowerPoint</Application>
  <PresentationFormat>On-screen Show (4:3)</PresentationFormat>
  <Paragraphs>603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1-23IN BN MANNING ROSTER</dc:title>
  <dc:creator>gregory.w.goodma3685</dc:creator>
  <cp:lastModifiedBy>DoD Admin</cp:lastModifiedBy>
  <cp:revision>401</cp:revision>
  <cp:lastPrinted>2016-09-01T16:03:56Z</cp:lastPrinted>
  <dcterms:created xsi:type="dcterms:W3CDTF">2014-08-01T21:17:30Z</dcterms:created>
  <dcterms:modified xsi:type="dcterms:W3CDTF">2018-02-05T23:01:08Z</dcterms:modified>
</cp:coreProperties>
</file>